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75" r:id="rId3"/>
    <p:sldId id="276" r:id="rId4"/>
    <p:sldId id="262" r:id="rId5"/>
    <p:sldId id="263" r:id="rId6"/>
    <p:sldId id="264" r:id="rId7"/>
    <p:sldId id="278" r:id="rId8"/>
    <p:sldId id="266" r:id="rId9"/>
    <p:sldId id="267" r:id="rId10"/>
    <p:sldId id="268" r:id="rId11"/>
    <p:sldId id="269" r:id="rId12"/>
    <p:sldId id="270" r:id="rId13"/>
    <p:sldId id="277" r:id="rId14"/>
    <p:sldId id="279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image" Target="../media/image26.e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ED12F-30BA-4A65-965E-830D254211C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092F-6431-47B2-849A-EE4FEABC3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C285D3-5E4F-4586-BB01-EE84B032DD9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1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6BA4E9-1F30-4D9E-8FF8-20DF3A13798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60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1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1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884" y="533400"/>
            <a:ext cx="8532283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5884" y="1905000"/>
            <a:ext cx="4163483" cy="4221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2567" y="1905000"/>
            <a:ext cx="4165600" cy="4221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fld id="{B0AA3469-5DF5-4939-BA79-EFD43CCB5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51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884" y="533400"/>
            <a:ext cx="8532283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5884" y="1905000"/>
            <a:ext cx="4163483" cy="4221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12567" y="1905000"/>
            <a:ext cx="4165600" cy="2033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12567" y="4090989"/>
            <a:ext cx="416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fld id="{D2071D1A-CF16-4002-A77D-8948B9904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83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5884" y="533401"/>
            <a:ext cx="8532283" cy="5592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fld id="{ACA81D4B-264A-44CF-A881-082D22513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1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5884" y="533400"/>
            <a:ext cx="8532283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5884" y="1905000"/>
            <a:ext cx="4163483" cy="2033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12567" y="1905000"/>
            <a:ext cx="4165600" cy="2033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5884" y="4090989"/>
            <a:ext cx="4163483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2567" y="4090989"/>
            <a:ext cx="416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384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384175"/>
          </a:xfrm>
        </p:spPr>
        <p:txBody>
          <a:bodyPr/>
          <a:lstStyle>
            <a:lvl1pPr>
              <a:defRPr/>
            </a:lvl1pPr>
          </a:lstStyle>
          <a:p>
            <a:fld id="{EEB9565B-B9FB-4C88-AF44-86FF8DDA5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4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2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1FBFA8-22BA-48EA-BF03-343B57C1629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3633B5-0793-40FE-B2A1-A70C4F7C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3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726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10766611" y="6384925"/>
            <a:ext cx="1425389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solidFill>
                  <a:srgbClr val="7030A0"/>
                </a:solidFill>
              </a:rPr>
              <a:t>Thầy Dũng</a:t>
            </a:r>
            <a:endParaRPr lang="en-US" sz="200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1773073" cy="376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00" y="33412"/>
            <a:ext cx="68886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3" Type="http://schemas.openxmlformats.org/officeDocument/2006/relationships/image" Target="../media/image19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audio" Target="../media/audio2.wav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4" Type="http://schemas.openxmlformats.org/officeDocument/2006/relationships/audio" Target="../media/audio1.wav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1.bin"/><Relationship Id="rId10" Type="http://schemas.openxmlformats.org/officeDocument/2006/relationships/audio" Target="../media/audio2.wav"/><Relationship Id="rId4" Type="http://schemas.openxmlformats.org/officeDocument/2006/relationships/image" Target="../media/image21.wmf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slide" Target="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slide" Target="slide5.xml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8.bin"/><Relationship Id="rId7" Type="http://schemas.openxmlformats.org/officeDocument/2006/relationships/slide" Target="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10" Type="http://schemas.openxmlformats.org/officeDocument/2006/relationships/slide" Target="slide8.xml"/><Relationship Id="rId4" Type="http://schemas.openxmlformats.org/officeDocument/2006/relationships/image" Target="../media/image12.emf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0039" y="35210"/>
            <a:ext cx="3810000" cy="685800"/>
          </a:xfrm>
        </p:spPr>
        <p:txBody>
          <a:bodyPr/>
          <a:lstStyle/>
          <a:p>
            <a:pPr algn="ctr"/>
            <a:endParaRPr lang="en-US" altLang="en-US" sz="2900" b="1" dirty="0">
              <a:solidFill>
                <a:srgbClr val="FF00FF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08208" y="621259"/>
            <a:ext cx="113555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qua?</a:t>
            </a: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42900" y="3803874"/>
            <a:ext cx="101795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algn="l">
              <a:spcBef>
                <a:spcPct val="0"/>
              </a:spcBef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>
              <a:spcBef>
                <a:spcPct val="0"/>
              </a:spcBef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>
              <a:spcBef>
                <a:spcPct val="0"/>
              </a:spcBef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>
              <a:spcBef>
                <a:spcPct val="0"/>
              </a:spcBef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216" name="Group 48"/>
          <p:cNvGrpSpPr>
            <a:grpSpLocks/>
          </p:cNvGrpSpPr>
          <p:nvPr/>
        </p:nvGrpSpPr>
        <p:grpSpPr bwMode="auto">
          <a:xfrm>
            <a:off x="1181100" y="1495567"/>
            <a:ext cx="1447800" cy="1319102"/>
            <a:chOff x="576" y="2592"/>
            <a:chExt cx="912" cy="528"/>
          </a:xfrm>
        </p:grpSpPr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576" y="2592"/>
              <a:ext cx="912" cy="52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960" y="3120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15" name="Freeform 47"/>
          <p:cNvSpPr>
            <a:spLocks/>
          </p:cNvSpPr>
          <p:nvPr/>
        </p:nvSpPr>
        <p:spPr bwMode="auto">
          <a:xfrm rot="16200000">
            <a:off x="4186239" y="1001309"/>
            <a:ext cx="457200" cy="1676400"/>
          </a:xfrm>
          <a:custGeom>
            <a:avLst/>
            <a:gdLst>
              <a:gd name="T0" fmla="*/ 1000 w 2000"/>
              <a:gd name="T1" fmla="*/ 10 h 4864"/>
              <a:gd name="T2" fmla="*/ 1707 w 2000"/>
              <a:gd name="T3" fmla="*/ 190 h 4864"/>
              <a:gd name="T4" fmla="*/ 2000 w 2000"/>
              <a:gd name="T5" fmla="*/ 510 h 4864"/>
              <a:gd name="T6" fmla="*/ 1707 w 2000"/>
              <a:gd name="T7" fmla="*/ 830 h 4864"/>
              <a:gd name="T8" fmla="*/ 1000 w 2000"/>
              <a:gd name="T9" fmla="*/ 1010 h 4864"/>
              <a:gd name="T10" fmla="*/ 293 w 2000"/>
              <a:gd name="T11" fmla="*/ 990 h 4864"/>
              <a:gd name="T12" fmla="*/ 0 w 2000"/>
              <a:gd name="T13" fmla="*/ 830 h 4864"/>
              <a:gd name="T14" fmla="*/ 293 w 2000"/>
              <a:gd name="T15" fmla="*/ 670 h 4864"/>
              <a:gd name="T16" fmla="*/ 1000 w 2000"/>
              <a:gd name="T17" fmla="*/ 650 h 4864"/>
              <a:gd name="T18" fmla="*/ 1707 w 2000"/>
              <a:gd name="T19" fmla="*/ 830 h 4864"/>
              <a:gd name="T20" fmla="*/ 2000 w 2000"/>
              <a:gd name="T21" fmla="*/ 1150 h 4864"/>
              <a:gd name="T22" fmla="*/ 1707 w 2000"/>
              <a:gd name="T23" fmla="*/ 1470 h 4864"/>
              <a:gd name="T24" fmla="*/ 1000 w 2000"/>
              <a:gd name="T25" fmla="*/ 1650 h 4864"/>
              <a:gd name="T26" fmla="*/ 293 w 2000"/>
              <a:gd name="T27" fmla="*/ 1630 h 4864"/>
              <a:gd name="T28" fmla="*/ 0 w 2000"/>
              <a:gd name="T29" fmla="*/ 1470 h 4864"/>
              <a:gd name="T30" fmla="*/ 293 w 2000"/>
              <a:gd name="T31" fmla="*/ 1310 h 4864"/>
              <a:gd name="T32" fmla="*/ 1000 w 2000"/>
              <a:gd name="T33" fmla="*/ 1290 h 4864"/>
              <a:gd name="T34" fmla="*/ 1707 w 2000"/>
              <a:gd name="T35" fmla="*/ 1470 h 4864"/>
              <a:gd name="T36" fmla="*/ 2000 w 2000"/>
              <a:gd name="T37" fmla="*/ 1790 h 4864"/>
              <a:gd name="T38" fmla="*/ 1707 w 2000"/>
              <a:gd name="T39" fmla="*/ 2110 h 4864"/>
              <a:gd name="T40" fmla="*/ 1000 w 2000"/>
              <a:gd name="T41" fmla="*/ 2290 h 4864"/>
              <a:gd name="T42" fmla="*/ 293 w 2000"/>
              <a:gd name="T43" fmla="*/ 2270 h 4864"/>
              <a:gd name="T44" fmla="*/ 0 w 2000"/>
              <a:gd name="T45" fmla="*/ 2110 h 4864"/>
              <a:gd name="T46" fmla="*/ 293 w 2000"/>
              <a:gd name="T47" fmla="*/ 1950 h 4864"/>
              <a:gd name="T48" fmla="*/ 1000 w 2000"/>
              <a:gd name="T49" fmla="*/ 1930 h 4864"/>
              <a:gd name="T50" fmla="*/ 1707 w 2000"/>
              <a:gd name="T51" fmla="*/ 2110 h 4864"/>
              <a:gd name="T52" fmla="*/ 2000 w 2000"/>
              <a:gd name="T53" fmla="*/ 2430 h 4864"/>
              <a:gd name="T54" fmla="*/ 1707 w 2000"/>
              <a:gd name="T55" fmla="*/ 2750 h 4864"/>
              <a:gd name="T56" fmla="*/ 1000 w 2000"/>
              <a:gd name="T57" fmla="*/ 2930 h 4864"/>
              <a:gd name="T58" fmla="*/ 293 w 2000"/>
              <a:gd name="T59" fmla="*/ 2910 h 4864"/>
              <a:gd name="T60" fmla="*/ 0 w 2000"/>
              <a:gd name="T61" fmla="*/ 2750 h 4864"/>
              <a:gd name="T62" fmla="*/ 293 w 2000"/>
              <a:gd name="T63" fmla="*/ 2590 h 4864"/>
              <a:gd name="T64" fmla="*/ 1000 w 2000"/>
              <a:gd name="T65" fmla="*/ 2570 h 4864"/>
              <a:gd name="T66" fmla="*/ 1707 w 2000"/>
              <a:gd name="T67" fmla="*/ 2750 h 4864"/>
              <a:gd name="T68" fmla="*/ 2000 w 2000"/>
              <a:gd name="T69" fmla="*/ 3070 h 4864"/>
              <a:gd name="T70" fmla="*/ 1707 w 2000"/>
              <a:gd name="T71" fmla="*/ 3390 h 4864"/>
              <a:gd name="T72" fmla="*/ 1000 w 2000"/>
              <a:gd name="T73" fmla="*/ 3570 h 4864"/>
              <a:gd name="T74" fmla="*/ 293 w 2000"/>
              <a:gd name="T75" fmla="*/ 3550 h 4864"/>
              <a:gd name="T76" fmla="*/ 0 w 2000"/>
              <a:gd name="T77" fmla="*/ 3390 h 4864"/>
              <a:gd name="T78" fmla="*/ 293 w 2000"/>
              <a:gd name="T79" fmla="*/ 3230 h 4864"/>
              <a:gd name="T80" fmla="*/ 1000 w 2000"/>
              <a:gd name="T81" fmla="*/ 3210 h 4864"/>
              <a:gd name="T82" fmla="*/ 1707 w 2000"/>
              <a:gd name="T83" fmla="*/ 3390 h 4864"/>
              <a:gd name="T84" fmla="*/ 2000 w 2000"/>
              <a:gd name="T85" fmla="*/ 3710 h 4864"/>
              <a:gd name="T86" fmla="*/ 1707 w 2000"/>
              <a:gd name="T87" fmla="*/ 4030 h 4864"/>
              <a:gd name="T88" fmla="*/ 1000 w 2000"/>
              <a:gd name="T89" fmla="*/ 4210 h 4864"/>
              <a:gd name="T90" fmla="*/ 293 w 2000"/>
              <a:gd name="T91" fmla="*/ 4190 h 4864"/>
              <a:gd name="T92" fmla="*/ 0 w 2000"/>
              <a:gd name="T93" fmla="*/ 4030 h 4864"/>
              <a:gd name="T94" fmla="*/ 293 w 2000"/>
              <a:gd name="T95" fmla="*/ 3870 h 4864"/>
              <a:gd name="T96" fmla="*/ 1000 w 2000"/>
              <a:gd name="T97" fmla="*/ 3850 h 4864"/>
              <a:gd name="T98" fmla="*/ 1707 w 2000"/>
              <a:gd name="T99" fmla="*/ 4030 h 4864"/>
              <a:gd name="T100" fmla="*/ 2000 w 2000"/>
              <a:gd name="T101" fmla="*/ 4350 h 4864"/>
              <a:gd name="T102" fmla="*/ 1707 w 2000"/>
              <a:gd name="T103" fmla="*/ 4670 h 4864"/>
              <a:gd name="T104" fmla="*/ 1000 w 2000"/>
              <a:gd name="T105" fmla="*/ 4850 h 4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0" h="4864">
                <a:moveTo>
                  <a:pt x="617" y="16"/>
                </a:moveTo>
                <a:cubicBezTo>
                  <a:pt x="744" y="8"/>
                  <a:pt x="872" y="0"/>
                  <a:pt x="1000" y="10"/>
                </a:cubicBezTo>
                <a:cubicBezTo>
                  <a:pt x="1128" y="20"/>
                  <a:pt x="1265" y="46"/>
                  <a:pt x="1383" y="76"/>
                </a:cubicBezTo>
                <a:cubicBezTo>
                  <a:pt x="1501" y="106"/>
                  <a:pt x="1617" y="146"/>
                  <a:pt x="1707" y="190"/>
                </a:cubicBezTo>
                <a:cubicBezTo>
                  <a:pt x="1797" y="234"/>
                  <a:pt x="1875" y="287"/>
                  <a:pt x="1924" y="340"/>
                </a:cubicBezTo>
                <a:cubicBezTo>
                  <a:pt x="1973" y="393"/>
                  <a:pt x="2000" y="453"/>
                  <a:pt x="2000" y="510"/>
                </a:cubicBezTo>
                <a:cubicBezTo>
                  <a:pt x="2000" y="567"/>
                  <a:pt x="1973" y="627"/>
                  <a:pt x="1924" y="680"/>
                </a:cubicBezTo>
                <a:cubicBezTo>
                  <a:pt x="1875" y="733"/>
                  <a:pt x="1797" y="786"/>
                  <a:pt x="1707" y="830"/>
                </a:cubicBezTo>
                <a:cubicBezTo>
                  <a:pt x="1617" y="874"/>
                  <a:pt x="1501" y="914"/>
                  <a:pt x="1383" y="944"/>
                </a:cubicBezTo>
                <a:cubicBezTo>
                  <a:pt x="1265" y="974"/>
                  <a:pt x="1128" y="997"/>
                  <a:pt x="1000" y="1010"/>
                </a:cubicBezTo>
                <a:cubicBezTo>
                  <a:pt x="872" y="1023"/>
                  <a:pt x="735" y="1027"/>
                  <a:pt x="617" y="1024"/>
                </a:cubicBezTo>
                <a:cubicBezTo>
                  <a:pt x="499" y="1021"/>
                  <a:pt x="383" y="1007"/>
                  <a:pt x="293" y="990"/>
                </a:cubicBezTo>
                <a:cubicBezTo>
                  <a:pt x="203" y="973"/>
                  <a:pt x="125" y="947"/>
                  <a:pt x="76" y="920"/>
                </a:cubicBezTo>
                <a:cubicBezTo>
                  <a:pt x="27" y="893"/>
                  <a:pt x="0" y="860"/>
                  <a:pt x="0" y="830"/>
                </a:cubicBezTo>
                <a:cubicBezTo>
                  <a:pt x="0" y="800"/>
                  <a:pt x="27" y="767"/>
                  <a:pt x="76" y="740"/>
                </a:cubicBezTo>
                <a:cubicBezTo>
                  <a:pt x="125" y="713"/>
                  <a:pt x="203" y="687"/>
                  <a:pt x="293" y="670"/>
                </a:cubicBezTo>
                <a:cubicBezTo>
                  <a:pt x="383" y="653"/>
                  <a:pt x="499" y="639"/>
                  <a:pt x="617" y="636"/>
                </a:cubicBezTo>
                <a:cubicBezTo>
                  <a:pt x="735" y="633"/>
                  <a:pt x="872" y="637"/>
                  <a:pt x="1000" y="650"/>
                </a:cubicBezTo>
                <a:cubicBezTo>
                  <a:pt x="1128" y="663"/>
                  <a:pt x="1265" y="686"/>
                  <a:pt x="1383" y="716"/>
                </a:cubicBezTo>
                <a:cubicBezTo>
                  <a:pt x="1501" y="746"/>
                  <a:pt x="1617" y="786"/>
                  <a:pt x="1707" y="830"/>
                </a:cubicBezTo>
                <a:cubicBezTo>
                  <a:pt x="1797" y="874"/>
                  <a:pt x="1875" y="927"/>
                  <a:pt x="1924" y="980"/>
                </a:cubicBezTo>
                <a:cubicBezTo>
                  <a:pt x="1973" y="1033"/>
                  <a:pt x="2000" y="1093"/>
                  <a:pt x="2000" y="1150"/>
                </a:cubicBezTo>
                <a:cubicBezTo>
                  <a:pt x="2000" y="1207"/>
                  <a:pt x="1973" y="1267"/>
                  <a:pt x="1924" y="1320"/>
                </a:cubicBezTo>
                <a:cubicBezTo>
                  <a:pt x="1875" y="1373"/>
                  <a:pt x="1797" y="1426"/>
                  <a:pt x="1707" y="1470"/>
                </a:cubicBezTo>
                <a:cubicBezTo>
                  <a:pt x="1617" y="1514"/>
                  <a:pt x="1501" y="1554"/>
                  <a:pt x="1383" y="1584"/>
                </a:cubicBezTo>
                <a:cubicBezTo>
                  <a:pt x="1265" y="1614"/>
                  <a:pt x="1128" y="1637"/>
                  <a:pt x="1000" y="1650"/>
                </a:cubicBezTo>
                <a:cubicBezTo>
                  <a:pt x="872" y="1663"/>
                  <a:pt x="735" y="1667"/>
                  <a:pt x="617" y="1664"/>
                </a:cubicBezTo>
                <a:cubicBezTo>
                  <a:pt x="499" y="1661"/>
                  <a:pt x="383" y="1647"/>
                  <a:pt x="293" y="1630"/>
                </a:cubicBezTo>
                <a:cubicBezTo>
                  <a:pt x="203" y="1613"/>
                  <a:pt x="125" y="1587"/>
                  <a:pt x="76" y="1560"/>
                </a:cubicBezTo>
                <a:cubicBezTo>
                  <a:pt x="27" y="1533"/>
                  <a:pt x="0" y="1500"/>
                  <a:pt x="0" y="1470"/>
                </a:cubicBezTo>
                <a:cubicBezTo>
                  <a:pt x="0" y="1440"/>
                  <a:pt x="27" y="1407"/>
                  <a:pt x="76" y="1380"/>
                </a:cubicBezTo>
                <a:cubicBezTo>
                  <a:pt x="125" y="1353"/>
                  <a:pt x="203" y="1327"/>
                  <a:pt x="293" y="1310"/>
                </a:cubicBezTo>
                <a:cubicBezTo>
                  <a:pt x="383" y="1293"/>
                  <a:pt x="499" y="1279"/>
                  <a:pt x="617" y="1276"/>
                </a:cubicBezTo>
                <a:cubicBezTo>
                  <a:pt x="735" y="1273"/>
                  <a:pt x="872" y="1277"/>
                  <a:pt x="1000" y="1290"/>
                </a:cubicBezTo>
                <a:cubicBezTo>
                  <a:pt x="1128" y="1303"/>
                  <a:pt x="1265" y="1326"/>
                  <a:pt x="1383" y="1356"/>
                </a:cubicBezTo>
                <a:cubicBezTo>
                  <a:pt x="1501" y="1386"/>
                  <a:pt x="1617" y="1426"/>
                  <a:pt x="1707" y="1470"/>
                </a:cubicBezTo>
                <a:cubicBezTo>
                  <a:pt x="1797" y="1514"/>
                  <a:pt x="1875" y="1567"/>
                  <a:pt x="1924" y="1620"/>
                </a:cubicBezTo>
                <a:cubicBezTo>
                  <a:pt x="1973" y="1673"/>
                  <a:pt x="2000" y="1733"/>
                  <a:pt x="2000" y="1790"/>
                </a:cubicBezTo>
                <a:cubicBezTo>
                  <a:pt x="2000" y="1847"/>
                  <a:pt x="1973" y="1907"/>
                  <a:pt x="1924" y="1960"/>
                </a:cubicBezTo>
                <a:cubicBezTo>
                  <a:pt x="1875" y="2013"/>
                  <a:pt x="1797" y="2066"/>
                  <a:pt x="1707" y="2110"/>
                </a:cubicBezTo>
                <a:cubicBezTo>
                  <a:pt x="1617" y="2154"/>
                  <a:pt x="1501" y="2194"/>
                  <a:pt x="1383" y="2224"/>
                </a:cubicBezTo>
                <a:cubicBezTo>
                  <a:pt x="1265" y="2254"/>
                  <a:pt x="1128" y="2277"/>
                  <a:pt x="1000" y="2290"/>
                </a:cubicBezTo>
                <a:cubicBezTo>
                  <a:pt x="872" y="2303"/>
                  <a:pt x="735" y="2307"/>
                  <a:pt x="617" y="2304"/>
                </a:cubicBezTo>
                <a:cubicBezTo>
                  <a:pt x="499" y="2301"/>
                  <a:pt x="383" y="2287"/>
                  <a:pt x="293" y="2270"/>
                </a:cubicBezTo>
                <a:cubicBezTo>
                  <a:pt x="203" y="2253"/>
                  <a:pt x="125" y="2227"/>
                  <a:pt x="76" y="2200"/>
                </a:cubicBezTo>
                <a:cubicBezTo>
                  <a:pt x="27" y="2173"/>
                  <a:pt x="0" y="2140"/>
                  <a:pt x="0" y="2110"/>
                </a:cubicBezTo>
                <a:cubicBezTo>
                  <a:pt x="0" y="2080"/>
                  <a:pt x="27" y="2047"/>
                  <a:pt x="76" y="2020"/>
                </a:cubicBezTo>
                <a:cubicBezTo>
                  <a:pt x="125" y="1993"/>
                  <a:pt x="203" y="1967"/>
                  <a:pt x="293" y="1950"/>
                </a:cubicBezTo>
                <a:cubicBezTo>
                  <a:pt x="383" y="1933"/>
                  <a:pt x="499" y="1919"/>
                  <a:pt x="617" y="1916"/>
                </a:cubicBezTo>
                <a:cubicBezTo>
                  <a:pt x="735" y="1913"/>
                  <a:pt x="872" y="1917"/>
                  <a:pt x="1000" y="1930"/>
                </a:cubicBezTo>
                <a:cubicBezTo>
                  <a:pt x="1128" y="1943"/>
                  <a:pt x="1265" y="1966"/>
                  <a:pt x="1383" y="1996"/>
                </a:cubicBezTo>
                <a:cubicBezTo>
                  <a:pt x="1501" y="2026"/>
                  <a:pt x="1617" y="2066"/>
                  <a:pt x="1707" y="2110"/>
                </a:cubicBezTo>
                <a:cubicBezTo>
                  <a:pt x="1797" y="2154"/>
                  <a:pt x="1875" y="2207"/>
                  <a:pt x="1924" y="2260"/>
                </a:cubicBezTo>
                <a:cubicBezTo>
                  <a:pt x="1973" y="2313"/>
                  <a:pt x="2000" y="2373"/>
                  <a:pt x="2000" y="2430"/>
                </a:cubicBezTo>
                <a:cubicBezTo>
                  <a:pt x="2000" y="2487"/>
                  <a:pt x="1973" y="2547"/>
                  <a:pt x="1924" y="2600"/>
                </a:cubicBezTo>
                <a:cubicBezTo>
                  <a:pt x="1875" y="2653"/>
                  <a:pt x="1797" y="2706"/>
                  <a:pt x="1707" y="2750"/>
                </a:cubicBezTo>
                <a:cubicBezTo>
                  <a:pt x="1617" y="2794"/>
                  <a:pt x="1501" y="2834"/>
                  <a:pt x="1383" y="2864"/>
                </a:cubicBezTo>
                <a:cubicBezTo>
                  <a:pt x="1265" y="2894"/>
                  <a:pt x="1128" y="2917"/>
                  <a:pt x="1000" y="2930"/>
                </a:cubicBezTo>
                <a:cubicBezTo>
                  <a:pt x="872" y="2943"/>
                  <a:pt x="735" y="2947"/>
                  <a:pt x="617" y="2944"/>
                </a:cubicBezTo>
                <a:cubicBezTo>
                  <a:pt x="499" y="2941"/>
                  <a:pt x="383" y="2927"/>
                  <a:pt x="293" y="2910"/>
                </a:cubicBezTo>
                <a:cubicBezTo>
                  <a:pt x="203" y="2893"/>
                  <a:pt x="125" y="2867"/>
                  <a:pt x="76" y="2840"/>
                </a:cubicBezTo>
                <a:cubicBezTo>
                  <a:pt x="27" y="2813"/>
                  <a:pt x="0" y="2780"/>
                  <a:pt x="0" y="2750"/>
                </a:cubicBezTo>
                <a:cubicBezTo>
                  <a:pt x="0" y="2720"/>
                  <a:pt x="27" y="2687"/>
                  <a:pt x="76" y="2660"/>
                </a:cubicBezTo>
                <a:cubicBezTo>
                  <a:pt x="125" y="2633"/>
                  <a:pt x="203" y="2607"/>
                  <a:pt x="293" y="2590"/>
                </a:cubicBezTo>
                <a:cubicBezTo>
                  <a:pt x="383" y="2573"/>
                  <a:pt x="499" y="2559"/>
                  <a:pt x="617" y="2556"/>
                </a:cubicBezTo>
                <a:cubicBezTo>
                  <a:pt x="735" y="2553"/>
                  <a:pt x="872" y="2557"/>
                  <a:pt x="1000" y="2570"/>
                </a:cubicBezTo>
                <a:cubicBezTo>
                  <a:pt x="1128" y="2583"/>
                  <a:pt x="1265" y="2606"/>
                  <a:pt x="1383" y="2636"/>
                </a:cubicBezTo>
                <a:cubicBezTo>
                  <a:pt x="1501" y="2666"/>
                  <a:pt x="1617" y="2706"/>
                  <a:pt x="1707" y="2750"/>
                </a:cubicBezTo>
                <a:cubicBezTo>
                  <a:pt x="1797" y="2794"/>
                  <a:pt x="1875" y="2847"/>
                  <a:pt x="1924" y="2900"/>
                </a:cubicBezTo>
                <a:cubicBezTo>
                  <a:pt x="1973" y="2953"/>
                  <a:pt x="2000" y="3013"/>
                  <a:pt x="2000" y="3070"/>
                </a:cubicBezTo>
                <a:cubicBezTo>
                  <a:pt x="2000" y="3127"/>
                  <a:pt x="1973" y="3187"/>
                  <a:pt x="1924" y="3240"/>
                </a:cubicBezTo>
                <a:cubicBezTo>
                  <a:pt x="1875" y="3293"/>
                  <a:pt x="1797" y="3346"/>
                  <a:pt x="1707" y="3390"/>
                </a:cubicBezTo>
                <a:cubicBezTo>
                  <a:pt x="1617" y="3434"/>
                  <a:pt x="1501" y="3474"/>
                  <a:pt x="1383" y="3504"/>
                </a:cubicBezTo>
                <a:cubicBezTo>
                  <a:pt x="1265" y="3534"/>
                  <a:pt x="1128" y="3557"/>
                  <a:pt x="1000" y="3570"/>
                </a:cubicBezTo>
                <a:cubicBezTo>
                  <a:pt x="872" y="3583"/>
                  <a:pt x="735" y="3587"/>
                  <a:pt x="617" y="3584"/>
                </a:cubicBezTo>
                <a:cubicBezTo>
                  <a:pt x="499" y="3581"/>
                  <a:pt x="383" y="3567"/>
                  <a:pt x="293" y="3550"/>
                </a:cubicBezTo>
                <a:cubicBezTo>
                  <a:pt x="203" y="3533"/>
                  <a:pt x="125" y="3507"/>
                  <a:pt x="76" y="3480"/>
                </a:cubicBezTo>
                <a:cubicBezTo>
                  <a:pt x="27" y="3453"/>
                  <a:pt x="0" y="3420"/>
                  <a:pt x="0" y="3390"/>
                </a:cubicBezTo>
                <a:cubicBezTo>
                  <a:pt x="0" y="3360"/>
                  <a:pt x="27" y="3327"/>
                  <a:pt x="76" y="3300"/>
                </a:cubicBezTo>
                <a:cubicBezTo>
                  <a:pt x="125" y="3273"/>
                  <a:pt x="203" y="3247"/>
                  <a:pt x="293" y="3230"/>
                </a:cubicBezTo>
                <a:cubicBezTo>
                  <a:pt x="383" y="3213"/>
                  <a:pt x="499" y="3199"/>
                  <a:pt x="617" y="3196"/>
                </a:cubicBezTo>
                <a:cubicBezTo>
                  <a:pt x="735" y="3193"/>
                  <a:pt x="872" y="3197"/>
                  <a:pt x="1000" y="3210"/>
                </a:cubicBezTo>
                <a:cubicBezTo>
                  <a:pt x="1128" y="3223"/>
                  <a:pt x="1265" y="3246"/>
                  <a:pt x="1383" y="3276"/>
                </a:cubicBezTo>
                <a:cubicBezTo>
                  <a:pt x="1501" y="3306"/>
                  <a:pt x="1617" y="3346"/>
                  <a:pt x="1707" y="3390"/>
                </a:cubicBezTo>
                <a:cubicBezTo>
                  <a:pt x="1797" y="3434"/>
                  <a:pt x="1875" y="3487"/>
                  <a:pt x="1924" y="3540"/>
                </a:cubicBezTo>
                <a:cubicBezTo>
                  <a:pt x="1973" y="3593"/>
                  <a:pt x="2000" y="3653"/>
                  <a:pt x="2000" y="3710"/>
                </a:cubicBezTo>
                <a:cubicBezTo>
                  <a:pt x="2000" y="3767"/>
                  <a:pt x="1973" y="3827"/>
                  <a:pt x="1924" y="3880"/>
                </a:cubicBezTo>
                <a:cubicBezTo>
                  <a:pt x="1875" y="3933"/>
                  <a:pt x="1797" y="3986"/>
                  <a:pt x="1707" y="4030"/>
                </a:cubicBezTo>
                <a:cubicBezTo>
                  <a:pt x="1617" y="4074"/>
                  <a:pt x="1501" y="4114"/>
                  <a:pt x="1383" y="4144"/>
                </a:cubicBezTo>
                <a:cubicBezTo>
                  <a:pt x="1265" y="4174"/>
                  <a:pt x="1128" y="4197"/>
                  <a:pt x="1000" y="4210"/>
                </a:cubicBezTo>
                <a:cubicBezTo>
                  <a:pt x="872" y="4223"/>
                  <a:pt x="735" y="4227"/>
                  <a:pt x="617" y="4224"/>
                </a:cubicBezTo>
                <a:cubicBezTo>
                  <a:pt x="499" y="4221"/>
                  <a:pt x="383" y="4207"/>
                  <a:pt x="293" y="4190"/>
                </a:cubicBezTo>
                <a:cubicBezTo>
                  <a:pt x="203" y="4173"/>
                  <a:pt x="125" y="4147"/>
                  <a:pt x="76" y="4120"/>
                </a:cubicBezTo>
                <a:cubicBezTo>
                  <a:pt x="27" y="4093"/>
                  <a:pt x="0" y="4060"/>
                  <a:pt x="0" y="4030"/>
                </a:cubicBezTo>
                <a:cubicBezTo>
                  <a:pt x="0" y="4000"/>
                  <a:pt x="27" y="3967"/>
                  <a:pt x="76" y="3940"/>
                </a:cubicBezTo>
                <a:cubicBezTo>
                  <a:pt x="125" y="3913"/>
                  <a:pt x="203" y="3887"/>
                  <a:pt x="293" y="3870"/>
                </a:cubicBezTo>
                <a:cubicBezTo>
                  <a:pt x="383" y="3853"/>
                  <a:pt x="499" y="3839"/>
                  <a:pt x="617" y="3836"/>
                </a:cubicBezTo>
                <a:cubicBezTo>
                  <a:pt x="735" y="3833"/>
                  <a:pt x="872" y="3837"/>
                  <a:pt x="1000" y="3850"/>
                </a:cubicBezTo>
                <a:cubicBezTo>
                  <a:pt x="1128" y="3863"/>
                  <a:pt x="1265" y="3886"/>
                  <a:pt x="1383" y="3916"/>
                </a:cubicBezTo>
                <a:cubicBezTo>
                  <a:pt x="1501" y="3946"/>
                  <a:pt x="1617" y="3986"/>
                  <a:pt x="1707" y="4030"/>
                </a:cubicBezTo>
                <a:cubicBezTo>
                  <a:pt x="1797" y="4074"/>
                  <a:pt x="1875" y="4127"/>
                  <a:pt x="1924" y="4180"/>
                </a:cubicBezTo>
                <a:cubicBezTo>
                  <a:pt x="1973" y="4233"/>
                  <a:pt x="2000" y="4293"/>
                  <a:pt x="2000" y="4350"/>
                </a:cubicBezTo>
                <a:cubicBezTo>
                  <a:pt x="2000" y="4407"/>
                  <a:pt x="1973" y="4467"/>
                  <a:pt x="1924" y="4520"/>
                </a:cubicBezTo>
                <a:cubicBezTo>
                  <a:pt x="1875" y="4573"/>
                  <a:pt x="1797" y="4626"/>
                  <a:pt x="1707" y="4670"/>
                </a:cubicBezTo>
                <a:cubicBezTo>
                  <a:pt x="1617" y="4714"/>
                  <a:pt x="1501" y="4754"/>
                  <a:pt x="1383" y="4784"/>
                </a:cubicBezTo>
                <a:cubicBezTo>
                  <a:pt x="1265" y="4814"/>
                  <a:pt x="1128" y="4837"/>
                  <a:pt x="1000" y="4850"/>
                </a:cubicBezTo>
                <a:cubicBezTo>
                  <a:pt x="872" y="4863"/>
                  <a:pt x="744" y="4863"/>
                  <a:pt x="617" y="486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3576639" y="1944284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 flipH="1">
            <a:off x="3581402" y="1915709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H="1" flipV="1">
            <a:off x="5257802" y="191570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26" name="Group 58"/>
          <p:cNvGrpSpPr>
            <a:grpSpLocks/>
          </p:cNvGrpSpPr>
          <p:nvPr/>
        </p:nvGrpSpPr>
        <p:grpSpPr bwMode="auto">
          <a:xfrm>
            <a:off x="3571878" y="1610910"/>
            <a:ext cx="1685925" cy="866775"/>
            <a:chOff x="3165" y="2640"/>
            <a:chExt cx="1062" cy="546"/>
          </a:xfrm>
        </p:grpSpPr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4227" y="2835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 rot="16200000">
              <a:off x="3549" y="2256"/>
              <a:ext cx="288" cy="1056"/>
            </a:xfrm>
            <a:custGeom>
              <a:avLst/>
              <a:gdLst>
                <a:gd name="T0" fmla="*/ 1000 w 2000"/>
                <a:gd name="T1" fmla="*/ 10 h 4864"/>
                <a:gd name="T2" fmla="*/ 1707 w 2000"/>
                <a:gd name="T3" fmla="*/ 190 h 4864"/>
                <a:gd name="T4" fmla="*/ 2000 w 2000"/>
                <a:gd name="T5" fmla="*/ 510 h 4864"/>
                <a:gd name="T6" fmla="*/ 1707 w 2000"/>
                <a:gd name="T7" fmla="*/ 830 h 4864"/>
                <a:gd name="T8" fmla="*/ 1000 w 2000"/>
                <a:gd name="T9" fmla="*/ 1010 h 4864"/>
                <a:gd name="T10" fmla="*/ 293 w 2000"/>
                <a:gd name="T11" fmla="*/ 990 h 4864"/>
                <a:gd name="T12" fmla="*/ 0 w 2000"/>
                <a:gd name="T13" fmla="*/ 830 h 4864"/>
                <a:gd name="T14" fmla="*/ 293 w 2000"/>
                <a:gd name="T15" fmla="*/ 670 h 4864"/>
                <a:gd name="T16" fmla="*/ 1000 w 2000"/>
                <a:gd name="T17" fmla="*/ 650 h 4864"/>
                <a:gd name="T18" fmla="*/ 1707 w 2000"/>
                <a:gd name="T19" fmla="*/ 830 h 4864"/>
                <a:gd name="T20" fmla="*/ 2000 w 2000"/>
                <a:gd name="T21" fmla="*/ 1150 h 4864"/>
                <a:gd name="T22" fmla="*/ 1707 w 2000"/>
                <a:gd name="T23" fmla="*/ 1470 h 4864"/>
                <a:gd name="T24" fmla="*/ 1000 w 2000"/>
                <a:gd name="T25" fmla="*/ 1650 h 4864"/>
                <a:gd name="T26" fmla="*/ 293 w 2000"/>
                <a:gd name="T27" fmla="*/ 1630 h 4864"/>
                <a:gd name="T28" fmla="*/ 0 w 2000"/>
                <a:gd name="T29" fmla="*/ 1470 h 4864"/>
                <a:gd name="T30" fmla="*/ 293 w 2000"/>
                <a:gd name="T31" fmla="*/ 1310 h 4864"/>
                <a:gd name="T32" fmla="*/ 1000 w 2000"/>
                <a:gd name="T33" fmla="*/ 1290 h 4864"/>
                <a:gd name="T34" fmla="*/ 1707 w 2000"/>
                <a:gd name="T35" fmla="*/ 1470 h 4864"/>
                <a:gd name="T36" fmla="*/ 2000 w 2000"/>
                <a:gd name="T37" fmla="*/ 1790 h 4864"/>
                <a:gd name="T38" fmla="*/ 1707 w 2000"/>
                <a:gd name="T39" fmla="*/ 2110 h 4864"/>
                <a:gd name="T40" fmla="*/ 1000 w 2000"/>
                <a:gd name="T41" fmla="*/ 2290 h 4864"/>
                <a:gd name="T42" fmla="*/ 293 w 2000"/>
                <a:gd name="T43" fmla="*/ 2270 h 4864"/>
                <a:gd name="T44" fmla="*/ 0 w 2000"/>
                <a:gd name="T45" fmla="*/ 2110 h 4864"/>
                <a:gd name="T46" fmla="*/ 293 w 2000"/>
                <a:gd name="T47" fmla="*/ 1950 h 4864"/>
                <a:gd name="T48" fmla="*/ 1000 w 2000"/>
                <a:gd name="T49" fmla="*/ 1930 h 4864"/>
                <a:gd name="T50" fmla="*/ 1707 w 2000"/>
                <a:gd name="T51" fmla="*/ 2110 h 4864"/>
                <a:gd name="T52" fmla="*/ 2000 w 2000"/>
                <a:gd name="T53" fmla="*/ 2430 h 4864"/>
                <a:gd name="T54" fmla="*/ 1707 w 2000"/>
                <a:gd name="T55" fmla="*/ 2750 h 4864"/>
                <a:gd name="T56" fmla="*/ 1000 w 2000"/>
                <a:gd name="T57" fmla="*/ 2930 h 4864"/>
                <a:gd name="T58" fmla="*/ 293 w 2000"/>
                <a:gd name="T59" fmla="*/ 2910 h 4864"/>
                <a:gd name="T60" fmla="*/ 0 w 2000"/>
                <a:gd name="T61" fmla="*/ 2750 h 4864"/>
                <a:gd name="T62" fmla="*/ 293 w 2000"/>
                <a:gd name="T63" fmla="*/ 2590 h 4864"/>
                <a:gd name="T64" fmla="*/ 1000 w 2000"/>
                <a:gd name="T65" fmla="*/ 2570 h 4864"/>
                <a:gd name="T66" fmla="*/ 1707 w 2000"/>
                <a:gd name="T67" fmla="*/ 2750 h 4864"/>
                <a:gd name="T68" fmla="*/ 2000 w 2000"/>
                <a:gd name="T69" fmla="*/ 3070 h 4864"/>
                <a:gd name="T70" fmla="*/ 1707 w 2000"/>
                <a:gd name="T71" fmla="*/ 3390 h 4864"/>
                <a:gd name="T72" fmla="*/ 1000 w 2000"/>
                <a:gd name="T73" fmla="*/ 3570 h 4864"/>
                <a:gd name="T74" fmla="*/ 293 w 2000"/>
                <a:gd name="T75" fmla="*/ 3550 h 4864"/>
                <a:gd name="T76" fmla="*/ 0 w 2000"/>
                <a:gd name="T77" fmla="*/ 3390 h 4864"/>
                <a:gd name="T78" fmla="*/ 293 w 2000"/>
                <a:gd name="T79" fmla="*/ 3230 h 4864"/>
                <a:gd name="T80" fmla="*/ 1000 w 2000"/>
                <a:gd name="T81" fmla="*/ 3210 h 4864"/>
                <a:gd name="T82" fmla="*/ 1707 w 2000"/>
                <a:gd name="T83" fmla="*/ 3390 h 4864"/>
                <a:gd name="T84" fmla="*/ 2000 w 2000"/>
                <a:gd name="T85" fmla="*/ 3710 h 4864"/>
                <a:gd name="T86" fmla="*/ 1707 w 2000"/>
                <a:gd name="T87" fmla="*/ 4030 h 4864"/>
                <a:gd name="T88" fmla="*/ 1000 w 2000"/>
                <a:gd name="T89" fmla="*/ 4210 h 4864"/>
                <a:gd name="T90" fmla="*/ 293 w 2000"/>
                <a:gd name="T91" fmla="*/ 4190 h 4864"/>
                <a:gd name="T92" fmla="*/ 0 w 2000"/>
                <a:gd name="T93" fmla="*/ 4030 h 4864"/>
                <a:gd name="T94" fmla="*/ 293 w 2000"/>
                <a:gd name="T95" fmla="*/ 3870 h 4864"/>
                <a:gd name="T96" fmla="*/ 1000 w 2000"/>
                <a:gd name="T97" fmla="*/ 3850 h 4864"/>
                <a:gd name="T98" fmla="*/ 1707 w 2000"/>
                <a:gd name="T99" fmla="*/ 4030 h 4864"/>
                <a:gd name="T100" fmla="*/ 2000 w 2000"/>
                <a:gd name="T101" fmla="*/ 4350 h 4864"/>
                <a:gd name="T102" fmla="*/ 1707 w 2000"/>
                <a:gd name="T103" fmla="*/ 4670 h 4864"/>
                <a:gd name="T104" fmla="*/ 1000 w 2000"/>
                <a:gd name="T105" fmla="*/ 4850 h 4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" h="4864">
                  <a:moveTo>
                    <a:pt x="617" y="16"/>
                  </a:moveTo>
                  <a:cubicBezTo>
                    <a:pt x="744" y="8"/>
                    <a:pt x="872" y="0"/>
                    <a:pt x="1000" y="10"/>
                  </a:cubicBezTo>
                  <a:cubicBezTo>
                    <a:pt x="1128" y="20"/>
                    <a:pt x="1265" y="46"/>
                    <a:pt x="1383" y="76"/>
                  </a:cubicBezTo>
                  <a:cubicBezTo>
                    <a:pt x="1501" y="106"/>
                    <a:pt x="1617" y="146"/>
                    <a:pt x="1707" y="190"/>
                  </a:cubicBezTo>
                  <a:cubicBezTo>
                    <a:pt x="1797" y="234"/>
                    <a:pt x="1875" y="287"/>
                    <a:pt x="1924" y="340"/>
                  </a:cubicBezTo>
                  <a:cubicBezTo>
                    <a:pt x="1973" y="393"/>
                    <a:pt x="2000" y="453"/>
                    <a:pt x="2000" y="510"/>
                  </a:cubicBezTo>
                  <a:cubicBezTo>
                    <a:pt x="2000" y="567"/>
                    <a:pt x="1973" y="627"/>
                    <a:pt x="1924" y="680"/>
                  </a:cubicBezTo>
                  <a:cubicBezTo>
                    <a:pt x="1875" y="733"/>
                    <a:pt x="1797" y="786"/>
                    <a:pt x="1707" y="830"/>
                  </a:cubicBezTo>
                  <a:cubicBezTo>
                    <a:pt x="1617" y="874"/>
                    <a:pt x="1501" y="914"/>
                    <a:pt x="1383" y="944"/>
                  </a:cubicBezTo>
                  <a:cubicBezTo>
                    <a:pt x="1265" y="974"/>
                    <a:pt x="1128" y="997"/>
                    <a:pt x="1000" y="1010"/>
                  </a:cubicBezTo>
                  <a:cubicBezTo>
                    <a:pt x="872" y="1023"/>
                    <a:pt x="735" y="1027"/>
                    <a:pt x="617" y="1024"/>
                  </a:cubicBezTo>
                  <a:cubicBezTo>
                    <a:pt x="499" y="1021"/>
                    <a:pt x="383" y="1007"/>
                    <a:pt x="293" y="990"/>
                  </a:cubicBezTo>
                  <a:cubicBezTo>
                    <a:pt x="203" y="973"/>
                    <a:pt x="125" y="947"/>
                    <a:pt x="76" y="920"/>
                  </a:cubicBezTo>
                  <a:cubicBezTo>
                    <a:pt x="27" y="893"/>
                    <a:pt x="0" y="860"/>
                    <a:pt x="0" y="830"/>
                  </a:cubicBezTo>
                  <a:cubicBezTo>
                    <a:pt x="0" y="800"/>
                    <a:pt x="27" y="767"/>
                    <a:pt x="76" y="740"/>
                  </a:cubicBezTo>
                  <a:cubicBezTo>
                    <a:pt x="125" y="713"/>
                    <a:pt x="203" y="687"/>
                    <a:pt x="293" y="670"/>
                  </a:cubicBezTo>
                  <a:cubicBezTo>
                    <a:pt x="383" y="653"/>
                    <a:pt x="499" y="639"/>
                    <a:pt x="617" y="636"/>
                  </a:cubicBezTo>
                  <a:cubicBezTo>
                    <a:pt x="735" y="633"/>
                    <a:pt x="872" y="637"/>
                    <a:pt x="1000" y="650"/>
                  </a:cubicBezTo>
                  <a:cubicBezTo>
                    <a:pt x="1128" y="663"/>
                    <a:pt x="1265" y="686"/>
                    <a:pt x="1383" y="716"/>
                  </a:cubicBezTo>
                  <a:cubicBezTo>
                    <a:pt x="1501" y="746"/>
                    <a:pt x="1617" y="786"/>
                    <a:pt x="1707" y="830"/>
                  </a:cubicBezTo>
                  <a:cubicBezTo>
                    <a:pt x="1797" y="874"/>
                    <a:pt x="1875" y="927"/>
                    <a:pt x="1924" y="980"/>
                  </a:cubicBezTo>
                  <a:cubicBezTo>
                    <a:pt x="1973" y="1033"/>
                    <a:pt x="2000" y="1093"/>
                    <a:pt x="2000" y="1150"/>
                  </a:cubicBezTo>
                  <a:cubicBezTo>
                    <a:pt x="2000" y="1207"/>
                    <a:pt x="1973" y="1267"/>
                    <a:pt x="1924" y="1320"/>
                  </a:cubicBezTo>
                  <a:cubicBezTo>
                    <a:pt x="1875" y="1373"/>
                    <a:pt x="1797" y="1426"/>
                    <a:pt x="1707" y="1470"/>
                  </a:cubicBezTo>
                  <a:cubicBezTo>
                    <a:pt x="1617" y="1514"/>
                    <a:pt x="1501" y="1554"/>
                    <a:pt x="1383" y="1584"/>
                  </a:cubicBezTo>
                  <a:cubicBezTo>
                    <a:pt x="1265" y="1614"/>
                    <a:pt x="1128" y="1637"/>
                    <a:pt x="1000" y="1650"/>
                  </a:cubicBezTo>
                  <a:cubicBezTo>
                    <a:pt x="872" y="1663"/>
                    <a:pt x="735" y="1667"/>
                    <a:pt x="617" y="1664"/>
                  </a:cubicBezTo>
                  <a:cubicBezTo>
                    <a:pt x="499" y="1661"/>
                    <a:pt x="383" y="1647"/>
                    <a:pt x="293" y="1630"/>
                  </a:cubicBezTo>
                  <a:cubicBezTo>
                    <a:pt x="203" y="1613"/>
                    <a:pt x="125" y="1587"/>
                    <a:pt x="76" y="1560"/>
                  </a:cubicBezTo>
                  <a:cubicBezTo>
                    <a:pt x="27" y="1533"/>
                    <a:pt x="0" y="1500"/>
                    <a:pt x="0" y="1470"/>
                  </a:cubicBezTo>
                  <a:cubicBezTo>
                    <a:pt x="0" y="1440"/>
                    <a:pt x="27" y="1407"/>
                    <a:pt x="76" y="1380"/>
                  </a:cubicBezTo>
                  <a:cubicBezTo>
                    <a:pt x="125" y="1353"/>
                    <a:pt x="203" y="1327"/>
                    <a:pt x="293" y="1310"/>
                  </a:cubicBezTo>
                  <a:cubicBezTo>
                    <a:pt x="383" y="1293"/>
                    <a:pt x="499" y="1279"/>
                    <a:pt x="617" y="1276"/>
                  </a:cubicBezTo>
                  <a:cubicBezTo>
                    <a:pt x="735" y="1273"/>
                    <a:pt x="872" y="1277"/>
                    <a:pt x="1000" y="1290"/>
                  </a:cubicBezTo>
                  <a:cubicBezTo>
                    <a:pt x="1128" y="1303"/>
                    <a:pt x="1265" y="1326"/>
                    <a:pt x="1383" y="1356"/>
                  </a:cubicBezTo>
                  <a:cubicBezTo>
                    <a:pt x="1501" y="1386"/>
                    <a:pt x="1617" y="1426"/>
                    <a:pt x="1707" y="1470"/>
                  </a:cubicBezTo>
                  <a:cubicBezTo>
                    <a:pt x="1797" y="1514"/>
                    <a:pt x="1875" y="1567"/>
                    <a:pt x="1924" y="1620"/>
                  </a:cubicBezTo>
                  <a:cubicBezTo>
                    <a:pt x="1973" y="1673"/>
                    <a:pt x="2000" y="1733"/>
                    <a:pt x="2000" y="1790"/>
                  </a:cubicBezTo>
                  <a:cubicBezTo>
                    <a:pt x="2000" y="1847"/>
                    <a:pt x="1973" y="1907"/>
                    <a:pt x="1924" y="1960"/>
                  </a:cubicBezTo>
                  <a:cubicBezTo>
                    <a:pt x="1875" y="2013"/>
                    <a:pt x="1797" y="2066"/>
                    <a:pt x="1707" y="2110"/>
                  </a:cubicBezTo>
                  <a:cubicBezTo>
                    <a:pt x="1617" y="2154"/>
                    <a:pt x="1501" y="2194"/>
                    <a:pt x="1383" y="2224"/>
                  </a:cubicBezTo>
                  <a:cubicBezTo>
                    <a:pt x="1265" y="2254"/>
                    <a:pt x="1128" y="2277"/>
                    <a:pt x="1000" y="2290"/>
                  </a:cubicBezTo>
                  <a:cubicBezTo>
                    <a:pt x="872" y="2303"/>
                    <a:pt x="735" y="2307"/>
                    <a:pt x="617" y="2304"/>
                  </a:cubicBezTo>
                  <a:cubicBezTo>
                    <a:pt x="499" y="2301"/>
                    <a:pt x="383" y="2287"/>
                    <a:pt x="293" y="2270"/>
                  </a:cubicBezTo>
                  <a:cubicBezTo>
                    <a:pt x="203" y="2253"/>
                    <a:pt x="125" y="2227"/>
                    <a:pt x="76" y="2200"/>
                  </a:cubicBezTo>
                  <a:cubicBezTo>
                    <a:pt x="27" y="2173"/>
                    <a:pt x="0" y="2140"/>
                    <a:pt x="0" y="2110"/>
                  </a:cubicBezTo>
                  <a:cubicBezTo>
                    <a:pt x="0" y="2080"/>
                    <a:pt x="27" y="2047"/>
                    <a:pt x="76" y="2020"/>
                  </a:cubicBezTo>
                  <a:cubicBezTo>
                    <a:pt x="125" y="1993"/>
                    <a:pt x="203" y="1967"/>
                    <a:pt x="293" y="1950"/>
                  </a:cubicBezTo>
                  <a:cubicBezTo>
                    <a:pt x="383" y="1933"/>
                    <a:pt x="499" y="1919"/>
                    <a:pt x="617" y="1916"/>
                  </a:cubicBezTo>
                  <a:cubicBezTo>
                    <a:pt x="735" y="1913"/>
                    <a:pt x="872" y="1917"/>
                    <a:pt x="1000" y="1930"/>
                  </a:cubicBezTo>
                  <a:cubicBezTo>
                    <a:pt x="1128" y="1943"/>
                    <a:pt x="1265" y="1966"/>
                    <a:pt x="1383" y="1996"/>
                  </a:cubicBezTo>
                  <a:cubicBezTo>
                    <a:pt x="1501" y="2026"/>
                    <a:pt x="1617" y="2066"/>
                    <a:pt x="1707" y="2110"/>
                  </a:cubicBezTo>
                  <a:cubicBezTo>
                    <a:pt x="1797" y="2154"/>
                    <a:pt x="1875" y="2207"/>
                    <a:pt x="1924" y="2260"/>
                  </a:cubicBezTo>
                  <a:cubicBezTo>
                    <a:pt x="1973" y="2313"/>
                    <a:pt x="2000" y="2373"/>
                    <a:pt x="2000" y="2430"/>
                  </a:cubicBezTo>
                  <a:cubicBezTo>
                    <a:pt x="2000" y="2487"/>
                    <a:pt x="1973" y="2547"/>
                    <a:pt x="1924" y="2600"/>
                  </a:cubicBezTo>
                  <a:cubicBezTo>
                    <a:pt x="1875" y="2653"/>
                    <a:pt x="1797" y="2706"/>
                    <a:pt x="1707" y="2750"/>
                  </a:cubicBezTo>
                  <a:cubicBezTo>
                    <a:pt x="1617" y="2794"/>
                    <a:pt x="1501" y="2834"/>
                    <a:pt x="1383" y="2864"/>
                  </a:cubicBezTo>
                  <a:cubicBezTo>
                    <a:pt x="1265" y="2894"/>
                    <a:pt x="1128" y="2917"/>
                    <a:pt x="1000" y="2930"/>
                  </a:cubicBezTo>
                  <a:cubicBezTo>
                    <a:pt x="872" y="2943"/>
                    <a:pt x="735" y="2947"/>
                    <a:pt x="617" y="2944"/>
                  </a:cubicBezTo>
                  <a:cubicBezTo>
                    <a:pt x="499" y="2941"/>
                    <a:pt x="383" y="2927"/>
                    <a:pt x="293" y="2910"/>
                  </a:cubicBezTo>
                  <a:cubicBezTo>
                    <a:pt x="203" y="2893"/>
                    <a:pt x="125" y="2867"/>
                    <a:pt x="76" y="2840"/>
                  </a:cubicBezTo>
                  <a:cubicBezTo>
                    <a:pt x="27" y="2813"/>
                    <a:pt x="0" y="2780"/>
                    <a:pt x="0" y="2750"/>
                  </a:cubicBezTo>
                  <a:cubicBezTo>
                    <a:pt x="0" y="2720"/>
                    <a:pt x="27" y="2687"/>
                    <a:pt x="76" y="2660"/>
                  </a:cubicBezTo>
                  <a:cubicBezTo>
                    <a:pt x="125" y="2633"/>
                    <a:pt x="203" y="2607"/>
                    <a:pt x="293" y="2590"/>
                  </a:cubicBezTo>
                  <a:cubicBezTo>
                    <a:pt x="383" y="2573"/>
                    <a:pt x="499" y="2559"/>
                    <a:pt x="617" y="2556"/>
                  </a:cubicBezTo>
                  <a:cubicBezTo>
                    <a:pt x="735" y="2553"/>
                    <a:pt x="872" y="2557"/>
                    <a:pt x="1000" y="2570"/>
                  </a:cubicBezTo>
                  <a:cubicBezTo>
                    <a:pt x="1128" y="2583"/>
                    <a:pt x="1265" y="2606"/>
                    <a:pt x="1383" y="2636"/>
                  </a:cubicBezTo>
                  <a:cubicBezTo>
                    <a:pt x="1501" y="2666"/>
                    <a:pt x="1617" y="2706"/>
                    <a:pt x="1707" y="2750"/>
                  </a:cubicBezTo>
                  <a:cubicBezTo>
                    <a:pt x="1797" y="2794"/>
                    <a:pt x="1875" y="2847"/>
                    <a:pt x="1924" y="2900"/>
                  </a:cubicBezTo>
                  <a:cubicBezTo>
                    <a:pt x="1973" y="2953"/>
                    <a:pt x="2000" y="3013"/>
                    <a:pt x="2000" y="3070"/>
                  </a:cubicBezTo>
                  <a:cubicBezTo>
                    <a:pt x="2000" y="3127"/>
                    <a:pt x="1973" y="3187"/>
                    <a:pt x="1924" y="3240"/>
                  </a:cubicBezTo>
                  <a:cubicBezTo>
                    <a:pt x="1875" y="3293"/>
                    <a:pt x="1797" y="3346"/>
                    <a:pt x="1707" y="3390"/>
                  </a:cubicBezTo>
                  <a:cubicBezTo>
                    <a:pt x="1617" y="3434"/>
                    <a:pt x="1501" y="3474"/>
                    <a:pt x="1383" y="3504"/>
                  </a:cubicBezTo>
                  <a:cubicBezTo>
                    <a:pt x="1265" y="3534"/>
                    <a:pt x="1128" y="3557"/>
                    <a:pt x="1000" y="3570"/>
                  </a:cubicBezTo>
                  <a:cubicBezTo>
                    <a:pt x="872" y="3583"/>
                    <a:pt x="735" y="3587"/>
                    <a:pt x="617" y="3584"/>
                  </a:cubicBezTo>
                  <a:cubicBezTo>
                    <a:pt x="499" y="3581"/>
                    <a:pt x="383" y="3567"/>
                    <a:pt x="293" y="3550"/>
                  </a:cubicBezTo>
                  <a:cubicBezTo>
                    <a:pt x="203" y="3533"/>
                    <a:pt x="125" y="3507"/>
                    <a:pt x="76" y="3480"/>
                  </a:cubicBezTo>
                  <a:cubicBezTo>
                    <a:pt x="27" y="3453"/>
                    <a:pt x="0" y="3420"/>
                    <a:pt x="0" y="3390"/>
                  </a:cubicBezTo>
                  <a:cubicBezTo>
                    <a:pt x="0" y="3360"/>
                    <a:pt x="27" y="3327"/>
                    <a:pt x="76" y="3300"/>
                  </a:cubicBezTo>
                  <a:cubicBezTo>
                    <a:pt x="125" y="3273"/>
                    <a:pt x="203" y="3247"/>
                    <a:pt x="293" y="3230"/>
                  </a:cubicBezTo>
                  <a:cubicBezTo>
                    <a:pt x="383" y="3213"/>
                    <a:pt x="499" y="3199"/>
                    <a:pt x="617" y="3196"/>
                  </a:cubicBezTo>
                  <a:cubicBezTo>
                    <a:pt x="735" y="3193"/>
                    <a:pt x="872" y="3197"/>
                    <a:pt x="1000" y="3210"/>
                  </a:cubicBezTo>
                  <a:cubicBezTo>
                    <a:pt x="1128" y="3223"/>
                    <a:pt x="1265" y="3246"/>
                    <a:pt x="1383" y="3276"/>
                  </a:cubicBezTo>
                  <a:cubicBezTo>
                    <a:pt x="1501" y="3306"/>
                    <a:pt x="1617" y="3346"/>
                    <a:pt x="1707" y="3390"/>
                  </a:cubicBezTo>
                  <a:cubicBezTo>
                    <a:pt x="1797" y="3434"/>
                    <a:pt x="1875" y="3487"/>
                    <a:pt x="1924" y="3540"/>
                  </a:cubicBezTo>
                  <a:cubicBezTo>
                    <a:pt x="1973" y="3593"/>
                    <a:pt x="2000" y="3653"/>
                    <a:pt x="2000" y="3710"/>
                  </a:cubicBezTo>
                  <a:cubicBezTo>
                    <a:pt x="2000" y="3767"/>
                    <a:pt x="1973" y="3827"/>
                    <a:pt x="1924" y="3880"/>
                  </a:cubicBezTo>
                  <a:cubicBezTo>
                    <a:pt x="1875" y="3933"/>
                    <a:pt x="1797" y="3986"/>
                    <a:pt x="1707" y="4030"/>
                  </a:cubicBezTo>
                  <a:cubicBezTo>
                    <a:pt x="1617" y="4074"/>
                    <a:pt x="1501" y="4114"/>
                    <a:pt x="1383" y="4144"/>
                  </a:cubicBezTo>
                  <a:cubicBezTo>
                    <a:pt x="1265" y="4174"/>
                    <a:pt x="1128" y="4197"/>
                    <a:pt x="1000" y="4210"/>
                  </a:cubicBezTo>
                  <a:cubicBezTo>
                    <a:pt x="872" y="4223"/>
                    <a:pt x="735" y="4227"/>
                    <a:pt x="617" y="4224"/>
                  </a:cubicBezTo>
                  <a:cubicBezTo>
                    <a:pt x="499" y="4221"/>
                    <a:pt x="383" y="4207"/>
                    <a:pt x="293" y="4190"/>
                  </a:cubicBezTo>
                  <a:cubicBezTo>
                    <a:pt x="203" y="4173"/>
                    <a:pt x="125" y="4147"/>
                    <a:pt x="76" y="4120"/>
                  </a:cubicBezTo>
                  <a:cubicBezTo>
                    <a:pt x="27" y="4093"/>
                    <a:pt x="0" y="4060"/>
                    <a:pt x="0" y="4030"/>
                  </a:cubicBezTo>
                  <a:cubicBezTo>
                    <a:pt x="0" y="4000"/>
                    <a:pt x="27" y="3967"/>
                    <a:pt x="76" y="3940"/>
                  </a:cubicBezTo>
                  <a:cubicBezTo>
                    <a:pt x="125" y="3913"/>
                    <a:pt x="203" y="3887"/>
                    <a:pt x="293" y="3870"/>
                  </a:cubicBezTo>
                  <a:cubicBezTo>
                    <a:pt x="383" y="3853"/>
                    <a:pt x="499" y="3839"/>
                    <a:pt x="617" y="3836"/>
                  </a:cubicBezTo>
                  <a:cubicBezTo>
                    <a:pt x="735" y="3833"/>
                    <a:pt x="872" y="3837"/>
                    <a:pt x="1000" y="3850"/>
                  </a:cubicBezTo>
                  <a:cubicBezTo>
                    <a:pt x="1128" y="3863"/>
                    <a:pt x="1265" y="3886"/>
                    <a:pt x="1383" y="3916"/>
                  </a:cubicBezTo>
                  <a:cubicBezTo>
                    <a:pt x="1501" y="3946"/>
                    <a:pt x="1617" y="3986"/>
                    <a:pt x="1707" y="4030"/>
                  </a:cubicBezTo>
                  <a:cubicBezTo>
                    <a:pt x="1797" y="4074"/>
                    <a:pt x="1875" y="4127"/>
                    <a:pt x="1924" y="4180"/>
                  </a:cubicBezTo>
                  <a:cubicBezTo>
                    <a:pt x="1973" y="4233"/>
                    <a:pt x="2000" y="4293"/>
                    <a:pt x="2000" y="4350"/>
                  </a:cubicBezTo>
                  <a:cubicBezTo>
                    <a:pt x="2000" y="4407"/>
                    <a:pt x="1973" y="4467"/>
                    <a:pt x="1924" y="4520"/>
                  </a:cubicBezTo>
                  <a:cubicBezTo>
                    <a:pt x="1875" y="4573"/>
                    <a:pt x="1797" y="4626"/>
                    <a:pt x="1707" y="4670"/>
                  </a:cubicBezTo>
                  <a:cubicBezTo>
                    <a:pt x="1617" y="4714"/>
                    <a:pt x="1501" y="4754"/>
                    <a:pt x="1383" y="4784"/>
                  </a:cubicBezTo>
                  <a:cubicBezTo>
                    <a:pt x="1265" y="4814"/>
                    <a:pt x="1128" y="4837"/>
                    <a:pt x="1000" y="4850"/>
                  </a:cubicBezTo>
                  <a:cubicBezTo>
                    <a:pt x="872" y="4863"/>
                    <a:pt x="744" y="4863"/>
                    <a:pt x="617" y="48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>
              <a:off x="3165" y="2850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H="1">
              <a:off x="3168" y="2832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5" name="Line 57"/>
            <p:cNvSpPr>
              <a:spLocks noChangeShapeType="1"/>
            </p:cNvSpPr>
            <p:nvPr/>
          </p:nvSpPr>
          <p:spPr bwMode="auto">
            <a:xfrm flipH="1" flipV="1">
              <a:off x="4224" y="283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64390"/>
              </p:ext>
            </p:extLst>
          </p:nvPr>
        </p:nvGraphicFramePr>
        <p:xfrm>
          <a:off x="839788" y="2853927"/>
          <a:ext cx="19018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727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853927"/>
                        <a:ext cx="1901825" cy="8080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985807"/>
              </p:ext>
            </p:extLst>
          </p:nvPr>
        </p:nvGraphicFramePr>
        <p:xfrm>
          <a:off x="3267075" y="2814638"/>
          <a:ext cx="39608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5" imgW="1930320" imgH="419040" progId="Equation.DSMT4">
                  <p:embed/>
                </p:oleObj>
              </mc:Choice>
              <mc:Fallback>
                <p:oleObj name="Equation" r:id="rId5" imgW="1930320" imgH="419040" progId="Equation.DSMT4">
                  <p:embed/>
                  <p:pic>
                    <p:nvPicPr>
                      <p:cNvPr id="727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2814638"/>
                        <a:ext cx="3960813" cy="8604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87365" y="4672633"/>
            <a:ext cx="11704635" cy="690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ru-RU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vòng dây biến thiên→xuất hiện dòng điện cảm ứngtrong khung dây</a:t>
            </a:r>
            <a:b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Hiện tượng cảm ứng điện từ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87365" y="5481601"/>
            <a:ext cx="6859588" cy="575601"/>
          </a:xfr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Suất điện động cảm ứng trong khung dây:</a:t>
            </a:r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180310"/>
              </p:ext>
            </p:extLst>
          </p:nvPr>
        </p:nvGraphicFramePr>
        <p:xfrm>
          <a:off x="5773003" y="5169657"/>
          <a:ext cx="1981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7" imgW="927000" imgH="583920" progId="Equation.DSMT4">
                  <p:embed/>
                </p:oleObj>
              </mc:Choice>
              <mc:Fallback>
                <p:oleObj name="Equation" r:id="rId7" imgW="927000" imgH="583920" progId="Equation.DSMT4">
                  <p:embed/>
                  <p:pic>
                    <p:nvPicPr>
                      <p:cNvPr id="74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003" y="5169657"/>
                        <a:ext cx="1981200" cy="1117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-143691" y="-18705"/>
            <a:ext cx="2162991" cy="4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3174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6" grpId="0"/>
      <p:bldP spid="21" grpId="0"/>
      <p:bldP spid="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828800" y="30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Giải thích: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5486400" y="381000"/>
            <a:ext cx="5029200" cy="44513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tebulb"/>
          <p:cNvSpPr>
            <a:spLocks noEditPoints="1" noChangeArrowheads="1"/>
          </p:cNvSpPr>
          <p:nvPr/>
        </p:nvSpPr>
        <p:spPr bwMode="auto">
          <a:xfrm>
            <a:off x="6629401" y="457200"/>
            <a:ext cx="798513" cy="9715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33333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7620000" y="3733801"/>
            <a:ext cx="661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8305800" y="3733801"/>
            <a:ext cx="661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6005513" y="1230314"/>
            <a:ext cx="4233862" cy="2732087"/>
            <a:chOff x="384" y="1122"/>
            <a:chExt cx="1536" cy="942"/>
          </a:xfrm>
        </p:grpSpPr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384" y="1200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768" y="1968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1200" y="196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>
              <a:off x="384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1920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1152" y="187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1200" y="1920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AutoShape 45"/>
            <p:cNvSpPr>
              <a:spLocks noChangeArrowheads="1"/>
            </p:cNvSpPr>
            <p:nvPr/>
          </p:nvSpPr>
          <p:spPr bwMode="auto">
            <a:xfrm>
              <a:off x="624" y="1122"/>
              <a:ext cx="274" cy="144"/>
            </a:xfrm>
            <a:prstGeom prst="can">
              <a:avLst>
                <a:gd name="adj" fmla="val 18588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672" y="1248"/>
              <a:ext cx="24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Đ</a:t>
              </a:r>
            </a:p>
          </p:txBody>
        </p:sp>
        <p:sp>
          <p:nvSpPr>
            <p:cNvPr id="5167" name="Text Box 47"/>
            <p:cNvSpPr txBox="1">
              <a:spLocks noChangeArrowheads="1"/>
            </p:cNvSpPr>
            <p:nvPr/>
          </p:nvSpPr>
          <p:spPr bwMode="auto">
            <a:xfrm>
              <a:off x="960" y="1776"/>
              <a:ext cx="24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5168" name="Text Box 48"/>
            <p:cNvSpPr txBox="1">
              <a:spLocks noChangeArrowheads="1"/>
            </p:cNvSpPr>
            <p:nvPr/>
          </p:nvSpPr>
          <p:spPr bwMode="auto">
            <a:xfrm>
              <a:off x="1200" y="1776"/>
              <a:ext cx="19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384" y="196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6680201" y="3059113"/>
            <a:ext cx="530225" cy="277812"/>
            <a:chOff x="624" y="1776"/>
            <a:chExt cx="192" cy="96"/>
          </a:xfrm>
        </p:grpSpPr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 flipV="1">
              <a:off x="624" y="1872"/>
              <a:ext cx="19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 flipH="1" flipV="1">
              <a:off x="720" y="1776"/>
              <a:ext cx="0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6629400" y="3657601"/>
            <a:ext cx="661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grpSp>
        <p:nvGrpSpPr>
          <p:cNvPr id="5174" name="Group 54"/>
          <p:cNvGrpSpPr>
            <a:grpSpLocks/>
          </p:cNvGrpSpPr>
          <p:nvPr/>
        </p:nvGrpSpPr>
        <p:grpSpPr bwMode="auto">
          <a:xfrm>
            <a:off x="8153401" y="1143000"/>
            <a:ext cx="1719263" cy="922338"/>
            <a:chOff x="2832" y="3216"/>
            <a:chExt cx="624" cy="319"/>
          </a:xfrm>
        </p:grpSpPr>
        <p:pic>
          <p:nvPicPr>
            <p:cNvPr id="5175" name="Picture 5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216"/>
              <a:ext cx="624" cy="19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76" name="Group 56"/>
            <p:cNvGrpSpPr>
              <a:grpSpLocks/>
            </p:cNvGrpSpPr>
            <p:nvPr/>
          </p:nvGrpSpPr>
          <p:grpSpPr bwMode="auto">
            <a:xfrm>
              <a:off x="2841" y="3244"/>
              <a:ext cx="602" cy="130"/>
              <a:chOff x="2841" y="3236"/>
              <a:chExt cx="602" cy="156"/>
            </a:xfrm>
          </p:grpSpPr>
          <p:sp>
            <p:nvSpPr>
              <p:cNvPr id="5177" name="AutoShape 57"/>
              <p:cNvSpPr>
                <a:spLocks noChangeArrowheads="1"/>
              </p:cNvSpPr>
              <p:nvPr/>
            </p:nvSpPr>
            <p:spPr bwMode="auto">
              <a:xfrm rot="183395">
                <a:off x="2872" y="3239"/>
                <a:ext cx="29" cy="15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AutoShape 58"/>
              <p:cNvSpPr>
                <a:spLocks noChangeArrowheads="1"/>
              </p:cNvSpPr>
              <p:nvPr/>
            </p:nvSpPr>
            <p:spPr bwMode="auto">
              <a:xfrm rot="232739">
                <a:off x="2901" y="3241"/>
                <a:ext cx="31" cy="14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AutoShape 59"/>
              <p:cNvSpPr>
                <a:spLocks noChangeArrowheads="1"/>
              </p:cNvSpPr>
              <p:nvPr/>
            </p:nvSpPr>
            <p:spPr bwMode="auto">
              <a:xfrm rot="183395">
                <a:off x="2932" y="3240"/>
                <a:ext cx="30" cy="148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AutoShape 60"/>
              <p:cNvSpPr>
                <a:spLocks noChangeArrowheads="1"/>
              </p:cNvSpPr>
              <p:nvPr/>
            </p:nvSpPr>
            <p:spPr bwMode="auto">
              <a:xfrm rot="183395">
                <a:off x="2841" y="3239"/>
                <a:ext cx="30" cy="15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auto">
              <a:xfrm rot="183395">
                <a:off x="2962" y="3240"/>
                <a:ext cx="30" cy="14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AutoShape 62"/>
              <p:cNvSpPr>
                <a:spLocks noChangeArrowheads="1"/>
              </p:cNvSpPr>
              <p:nvPr/>
            </p:nvSpPr>
            <p:spPr bwMode="auto">
              <a:xfrm rot="183395">
                <a:off x="2993" y="3240"/>
                <a:ext cx="30" cy="147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AutoShape 63"/>
              <p:cNvSpPr>
                <a:spLocks noChangeArrowheads="1"/>
              </p:cNvSpPr>
              <p:nvPr/>
            </p:nvSpPr>
            <p:spPr bwMode="auto">
              <a:xfrm rot="267234">
                <a:off x="3023" y="3240"/>
                <a:ext cx="30" cy="147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AutoShape 64"/>
              <p:cNvSpPr>
                <a:spLocks noChangeArrowheads="1"/>
              </p:cNvSpPr>
              <p:nvPr/>
            </p:nvSpPr>
            <p:spPr bwMode="auto">
              <a:xfrm rot="183395">
                <a:off x="3054" y="3240"/>
                <a:ext cx="30" cy="145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AutoShape 65"/>
              <p:cNvSpPr>
                <a:spLocks noChangeArrowheads="1"/>
              </p:cNvSpPr>
              <p:nvPr/>
            </p:nvSpPr>
            <p:spPr bwMode="auto">
              <a:xfrm rot="183395">
                <a:off x="3086" y="3241"/>
                <a:ext cx="29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AutoShape 66"/>
              <p:cNvSpPr>
                <a:spLocks noChangeArrowheads="1"/>
              </p:cNvSpPr>
              <p:nvPr/>
            </p:nvSpPr>
            <p:spPr bwMode="auto">
              <a:xfrm rot="183395">
                <a:off x="3236" y="3236"/>
                <a:ext cx="30" cy="142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AutoShape 67"/>
              <p:cNvSpPr>
                <a:spLocks noChangeArrowheads="1"/>
              </p:cNvSpPr>
              <p:nvPr/>
            </p:nvSpPr>
            <p:spPr bwMode="auto">
              <a:xfrm rot="183395">
                <a:off x="3206" y="3238"/>
                <a:ext cx="30" cy="142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AutoShape 68"/>
              <p:cNvSpPr>
                <a:spLocks noChangeArrowheads="1"/>
              </p:cNvSpPr>
              <p:nvPr/>
            </p:nvSpPr>
            <p:spPr bwMode="auto">
              <a:xfrm rot="183395">
                <a:off x="3176" y="3240"/>
                <a:ext cx="29" cy="141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AutoShape 69"/>
              <p:cNvSpPr>
                <a:spLocks noChangeArrowheads="1"/>
              </p:cNvSpPr>
              <p:nvPr/>
            </p:nvSpPr>
            <p:spPr bwMode="auto">
              <a:xfrm rot="183395">
                <a:off x="3146" y="3240"/>
                <a:ext cx="30" cy="141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AutoShape 70"/>
              <p:cNvSpPr>
                <a:spLocks noChangeArrowheads="1"/>
              </p:cNvSpPr>
              <p:nvPr/>
            </p:nvSpPr>
            <p:spPr bwMode="auto">
              <a:xfrm rot="183395">
                <a:off x="3115" y="3241"/>
                <a:ext cx="30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AutoShape 71"/>
              <p:cNvSpPr>
                <a:spLocks noChangeArrowheads="1"/>
              </p:cNvSpPr>
              <p:nvPr/>
            </p:nvSpPr>
            <p:spPr bwMode="auto">
              <a:xfrm rot="183395">
                <a:off x="3268" y="3238"/>
                <a:ext cx="30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AutoShape 72"/>
              <p:cNvSpPr>
                <a:spLocks noChangeArrowheads="1"/>
              </p:cNvSpPr>
              <p:nvPr/>
            </p:nvSpPr>
            <p:spPr bwMode="auto">
              <a:xfrm rot="183395">
                <a:off x="3327" y="3240"/>
                <a:ext cx="30" cy="13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AutoShape 73"/>
              <p:cNvSpPr>
                <a:spLocks noChangeArrowheads="1"/>
              </p:cNvSpPr>
              <p:nvPr/>
            </p:nvSpPr>
            <p:spPr bwMode="auto">
              <a:xfrm rot="183395">
                <a:off x="3358" y="3241"/>
                <a:ext cx="29" cy="140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AutoShape 74"/>
              <p:cNvSpPr>
                <a:spLocks noChangeArrowheads="1"/>
              </p:cNvSpPr>
              <p:nvPr/>
            </p:nvSpPr>
            <p:spPr bwMode="auto">
              <a:xfrm rot="183395">
                <a:off x="3387" y="3242"/>
                <a:ext cx="30" cy="136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AutoShape 75"/>
              <p:cNvSpPr>
                <a:spLocks noChangeArrowheads="1"/>
              </p:cNvSpPr>
              <p:nvPr/>
            </p:nvSpPr>
            <p:spPr bwMode="auto">
              <a:xfrm rot="183395">
                <a:off x="3298" y="3237"/>
                <a:ext cx="30" cy="144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auto">
              <a:xfrm rot="183395">
                <a:off x="3416" y="3243"/>
                <a:ext cx="27" cy="136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2976" y="3408"/>
              <a:ext cx="288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5151" name="AutoShape 31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486400" y="4267200"/>
            <a:ext cx="1143000" cy="533400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MỞ K</a:t>
            </a:r>
          </a:p>
        </p:txBody>
      </p:sp>
      <p:sp>
        <p:nvSpPr>
          <p:cNvPr id="5152" name="AutoShape 32">
            <a:hlinkClick r:id="" action="ppaction://noaction" highlightClick="1">
              <a:snd r:embed="rId5" name="voltage.wav"/>
            </a:hlinkClick>
          </p:cNvPr>
          <p:cNvSpPr>
            <a:spLocks noChangeArrowheads="1"/>
          </p:cNvSpPr>
          <p:nvPr/>
        </p:nvSpPr>
        <p:spPr bwMode="auto">
          <a:xfrm>
            <a:off x="6705600" y="4267200"/>
            <a:ext cx="1143000" cy="5334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ĐÓNG K</a:t>
            </a:r>
          </a:p>
        </p:txBody>
      </p:sp>
      <p:grpSp>
        <p:nvGrpSpPr>
          <p:cNvPr id="5201" name="Group 81"/>
          <p:cNvGrpSpPr>
            <a:grpSpLocks/>
          </p:cNvGrpSpPr>
          <p:nvPr/>
        </p:nvGrpSpPr>
        <p:grpSpPr bwMode="auto">
          <a:xfrm>
            <a:off x="6705600" y="1143001"/>
            <a:ext cx="1066800" cy="366713"/>
            <a:chOff x="3264" y="720"/>
            <a:chExt cx="672" cy="231"/>
          </a:xfrm>
        </p:grpSpPr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>
              <a:off x="3264" y="912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3696" y="72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I</a:t>
              </a:r>
            </a:p>
          </p:txBody>
        </p:sp>
      </p:grpSp>
      <p:grpSp>
        <p:nvGrpSpPr>
          <p:cNvPr id="5206" name="Group 86"/>
          <p:cNvGrpSpPr>
            <a:grpSpLocks/>
          </p:cNvGrpSpPr>
          <p:nvPr/>
        </p:nvGrpSpPr>
        <p:grpSpPr bwMode="auto">
          <a:xfrm>
            <a:off x="8429626" y="866776"/>
            <a:ext cx="404813" cy="809625"/>
            <a:chOff x="4350" y="546"/>
            <a:chExt cx="255" cy="510"/>
          </a:xfrm>
        </p:grpSpPr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 flipV="1">
              <a:off x="4350" y="717"/>
              <a:ext cx="27" cy="3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Text Box 84"/>
            <p:cNvSpPr txBox="1">
              <a:spLocks noChangeArrowheads="1"/>
            </p:cNvSpPr>
            <p:nvPr/>
          </p:nvSpPr>
          <p:spPr bwMode="auto">
            <a:xfrm>
              <a:off x="4365" y="54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I</a:t>
              </a:r>
            </a:p>
          </p:txBody>
        </p:sp>
      </p:grp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1828800" y="838201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- Khi K đóng, dòng điện chạy qua L tăng.</a:t>
            </a:r>
          </a:p>
        </p:txBody>
      </p:sp>
      <p:sp>
        <p:nvSpPr>
          <p:cNvPr id="5291" name="Text Box 171"/>
          <p:cNvSpPr txBox="1">
            <a:spLocks noChangeArrowheads="1"/>
          </p:cNvSpPr>
          <p:nvPr/>
        </p:nvSpPr>
        <p:spPr bwMode="auto">
          <a:xfrm>
            <a:off x="1905000" y="3124201"/>
            <a:ext cx="358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Xuất hiện dòng điện cảm ứng </a:t>
            </a:r>
            <a:r>
              <a:rPr lang="en-US" altLang="en-US" sz="2000" b="1">
                <a:solidFill>
                  <a:srgbClr val="FF0000"/>
                </a:solidFill>
                <a:latin typeface="VNI-Times" pitchFamily="2" charset="0"/>
              </a:rPr>
              <a:t>I</a:t>
            </a:r>
            <a:r>
              <a:rPr lang="en-US" altLang="en-US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 có chiều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chống lại sự tăng của dòng điện chính trong mạch. Kết quả là dòng điện </a:t>
            </a:r>
            <a:r>
              <a:rPr lang="en-US" altLang="en-US" sz="2000" b="1">
                <a:solidFill>
                  <a:srgbClr val="000000"/>
                </a:solidFill>
                <a:latin typeface="VNI-Times" pitchFamily="2" charset="0"/>
              </a:rPr>
              <a:t>I</a:t>
            </a: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 qua đèn tăng chậm.</a:t>
            </a:r>
          </a:p>
        </p:txBody>
      </p:sp>
      <p:graphicFrame>
        <p:nvGraphicFramePr>
          <p:cNvPr id="5284" name="Object 164"/>
          <p:cNvGraphicFramePr>
            <a:graphicFrameLocks noChangeAspect="1"/>
          </p:cNvGraphicFramePr>
          <p:nvPr/>
        </p:nvGraphicFramePr>
        <p:xfrm>
          <a:off x="2209800" y="2590800"/>
          <a:ext cx="1905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6" imgW="647640" imgH="203040" progId="Equation.3">
                  <p:embed/>
                </p:oleObj>
              </mc:Choice>
              <mc:Fallback>
                <p:oleObj name="Equation" r:id="rId6" imgW="647640" imgH="203040" progId="Equation.3">
                  <p:embed/>
                  <p:pic>
                    <p:nvPicPr>
                      <p:cNvPr id="5284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1905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1" name="Object 161"/>
          <p:cNvGraphicFramePr>
            <a:graphicFrameLocks noChangeAspect="1"/>
          </p:cNvGraphicFramePr>
          <p:nvPr/>
        </p:nvGraphicFramePr>
        <p:xfrm>
          <a:off x="2286000" y="2133601"/>
          <a:ext cx="1676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8" imgW="685800" imgH="203040" progId="Equation.3">
                  <p:embed/>
                </p:oleObj>
              </mc:Choice>
              <mc:Fallback>
                <p:oleObj name="Equation" r:id="rId8" imgW="685800" imgH="203040" progId="Equation.3">
                  <p:embed/>
                  <p:pic>
                    <p:nvPicPr>
                      <p:cNvPr id="5281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1"/>
                        <a:ext cx="1676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0" name="Text Box 190"/>
          <p:cNvSpPr txBox="1">
            <a:spLocks noChangeArrowheads="1"/>
          </p:cNvSpPr>
          <p:nvPr/>
        </p:nvSpPr>
        <p:spPr bwMode="auto">
          <a:xfrm>
            <a:off x="4038600" y="2133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tăng</a:t>
            </a:r>
          </a:p>
        </p:txBody>
      </p:sp>
      <p:graphicFrame>
        <p:nvGraphicFramePr>
          <p:cNvPr id="5277" name="Object 157"/>
          <p:cNvGraphicFramePr>
            <a:graphicFrameLocks noGrp="1" noChangeAspect="1"/>
          </p:cNvGraphicFramePr>
          <p:nvPr>
            <p:ph/>
          </p:nvPr>
        </p:nvGraphicFramePr>
        <p:xfrm>
          <a:off x="2286000" y="1620839"/>
          <a:ext cx="1676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10" imgW="1155600" imgH="203040" progId="Equation.3">
                  <p:embed/>
                </p:oleObj>
              </mc:Choice>
              <mc:Fallback>
                <p:oleObj name="Equation" r:id="rId10" imgW="1155600" imgH="203040" progId="Equation.3">
                  <p:embed/>
                  <p:pic>
                    <p:nvPicPr>
                      <p:cNvPr id="5277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20839"/>
                        <a:ext cx="16764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13" name="Text Box 193"/>
          <p:cNvSpPr txBox="1">
            <a:spLocks noChangeArrowheads="1"/>
          </p:cNvSpPr>
          <p:nvPr/>
        </p:nvSpPr>
        <p:spPr bwMode="auto">
          <a:xfrm>
            <a:off x="4114800" y="16002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tăng</a:t>
            </a:r>
          </a:p>
        </p:txBody>
      </p:sp>
      <p:sp>
        <p:nvSpPr>
          <p:cNvPr id="5355" name="AutoShape 235"/>
          <p:cNvSpPr>
            <a:spLocks noChangeArrowheads="1"/>
          </p:cNvSpPr>
          <p:nvPr/>
        </p:nvSpPr>
        <p:spPr bwMode="auto">
          <a:xfrm>
            <a:off x="8686800" y="1828800"/>
            <a:ext cx="609600" cy="3124200"/>
          </a:xfrm>
          <a:prstGeom prst="downArrow">
            <a:avLst>
              <a:gd name="adj1" fmla="val 50000"/>
              <a:gd name="adj2" fmla="val 1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7" name="AutoShape 2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6477000"/>
            <a:ext cx="1066800" cy="381000"/>
          </a:xfrm>
          <a:prstGeom prst="actionButtonForwardNex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9" name="Text Box 239"/>
          <p:cNvSpPr txBox="1">
            <a:spLocks noChangeArrowheads="1"/>
          </p:cNvSpPr>
          <p:nvPr/>
        </p:nvSpPr>
        <p:spPr bwMode="auto">
          <a:xfrm>
            <a:off x="1752600" y="5410201"/>
            <a:ext cx="4038600" cy="70167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Nhận xét về từ thông qua vòng dây?</a:t>
            </a:r>
          </a:p>
        </p:txBody>
      </p:sp>
      <p:grpSp>
        <p:nvGrpSpPr>
          <p:cNvPr id="5482" name="Group 362"/>
          <p:cNvGrpSpPr>
            <a:grpSpLocks/>
          </p:cNvGrpSpPr>
          <p:nvPr/>
        </p:nvGrpSpPr>
        <p:grpSpPr bwMode="auto">
          <a:xfrm>
            <a:off x="6705600" y="4876800"/>
            <a:ext cx="3962400" cy="1981200"/>
            <a:chOff x="3264" y="3072"/>
            <a:chExt cx="2496" cy="1248"/>
          </a:xfrm>
        </p:grpSpPr>
        <p:sp>
          <p:nvSpPr>
            <p:cNvPr id="5445" name="Rectangle 325"/>
            <p:cNvSpPr>
              <a:spLocks noChangeArrowheads="1"/>
            </p:cNvSpPr>
            <p:nvPr/>
          </p:nvSpPr>
          <p:spPr bwMode="auto">
            <a:xfrm>
              <a:off x="3264" y="3072"/>
              <a:ext cx="2496" cy="124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6" name="Oval 326"/>
            <p:cNvSpPr>
              <a:spLocks noChangeArrowheads="1"/>
            </p:cNvSpPr>
            <p:nvPr/>
          </p:nvSpPr>
          <p:spPr bwMode="auto">
            <a:xfrm>
              <a:off x="4176" y="3216"/>
              <a:ext cx="480" cy="96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53" name="Group 433"/>
          <p:cNvGrpSpPr>
            <a:grpSpLocks/>
          </p:cNvGrpSpPr>
          <p:nvPr/>
        </p:nvGrpSpPr>
        <p:grpSpPr bwMode="auto">
          <a:xfrm>
            <a:off x="7772400" y="5411788"/>
            <a:ext cx="2649538" cy="1217612"/>
            <a:chOff x="3936" y="3360"/>
            <a:chExt cx="1669" cy="767"/>
          </a:xfrm>
        </p:grpSpPr>
        <p:sp>
          <p:nvSpPr>
            <p:cNvPr id="5462" name="Line 342"/>
            <p:cNvSpPr>
              <a:spLocks noChangeShapeType="1"/>
            </p:cNvSpPr>
            <p:nvPr/>
          </p:nvSpPr>
          <p:spPr bwMode="auto">
            <a:xfrm flipH="1">
              <a:off x="4629" y="3664"/>
              <a:ext cx="29" cy="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52" name="Group 432"/>
            <p:cNvGrpSpPr>
              <a:grpSpLocks/>
            </p:cNvGrpSpPr>
            <p:nvPr/>
          </p:nvGrpSpPr>
          <p:grpSpPr bwMode="auto">
            <a:xfrm>
              <a:off x="3936" y="3360"/>
              <a:ext cx="1669" cy="767"/>
              <a:chOff x="3936" y="3360"/>
              <a:chExt cx="1669" cy="767"/>
            </a:xfrm>
          </p:grpSpPr>
          <p:sp>
            <p:nvSpPr>
              <p:cNvPr id="5463" name="Text Box 343"/>
              <p:cNvSpPr txBox="1">
                <a:spLocks noChangeArrowheads="1"/>
              </p:cNvSpPr>
              <p:nvPr/>
            </p:nvSpPr>
            <p:spPr bwMode="auto">
              <a:xfrm>
                <a:off x="4644" y="375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en-US">
                    <a:latin typeface="VNI-Times" pitchFamily="2" charset="0"/>
                  </a:rPr>
                  <a:t>I</a:t>
                </a:r>
                <a:r>
                  <a:rPr lang="en-US" altLang="en-US" baseline="-25000">
                    <a:latin typeface="VNI-Times" pitchFamily="2" charset="0"/>
                  </a:rPr>
                  <a:t>C</a:t>
                </a:r>
              </a:p>
            </p:txBody>
          </p:sp>
          <p:grpSp>
            <p:nvGrpSpPr>
              <p:cNvPr id="5464" name="Group 344"/>
              <p:cNvGrpSpPr>
                <a:grpSpLocks/>
              </p:cNvGrpSpPr>
              <p:nvPr/>
            </p:nvGrpSpPr>
            <p:grpSpPr bwMode="auto">
              <a:xfrm>
                <a:off x="3936" y="3360"/>
                <a:ext cx="1669" cy="767"/>
                <a:chOff x="2411" y="1571"/>
                <a:chExt cx="1669" cy="767"/>
              </a:xfrm>
            </p:grpSpPr>
            <p:grpSp>
              <p:nvGrpSpPr>
                <p:cNvPr id="5465" name="Group 345"/>
                <p:cNvGrpSpPr>
                  <a:grpSpLocks/>
                </p:cNvGrpSpPr>
                <p:nvPr/>
              </p:nvGrpSpPr>
              <p:grpSpPr bwMode="auto">
                <a:xfrm>
                  <a:off x="2411" y="1571"/>
                  <a:ext cx="1211" cy="1"/>
                  <a:chOff x="2399" y="1535"/>
                  <a:chExt cx="1211" cy="1"/>
                </a:xfrm>
              </p:grpSpPr>
              <p:sp>
                <p:nvSpPr>
                  <p:cNvPr id="5466" name="Line 346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3072" y="1535"/>
                    <a:ext cx="538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arrow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67" name="Line 347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399" y="1536"/>
                    <a:ext cx="42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68" name="Line 34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845" y="1536"/>
                    <a:ext cx="17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9" name="Group 349"/>
                <p:cNvGrpSpPr>
                  <a:grpSpLocks/>
                </p:cNvGrpSpPr>
                <p:nvPr/>
              </p:nvGrpSpPr>
              <p:grpSpPr bwMode="auto">
                <a:xfrm>
                  <a:off x="2468" y="2336"/>
                  <a:ext cx="1211" cy="2"/>
                  <a:chOff x="2468" y="2336"/>
                  <a:chExt cx="1211" cy="2"/>
                </a:xfrm>
              </p:grpSpPr>
              <p:sp>
                <p:nvSpPr>
                  <p:cNvPr id="5470" name="Line 350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975" y="2338"/>
                    <a:ext cx="70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arrow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71" name="Line 351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468" y="2338"/>
                    <a:ext cx="42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72" name="Line 352"/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2890" y="2336"/>
                    <a:ext cx="4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73" name="Group 353"/>
                <p:cNvGrpSpPr>
                  <a:grpSpLocks/>
                </p:cNvGrpSpPr>
                <p:nvPr/>
              </p:nvGrpSpPr>
              <p:grpSpPr bwMode="auto">
                <a:xfrm>
                  <a:off x="2496" y="1776"/>
                  <a:ext cx="1584" cy="320"/>
                  <a:chOff x="2496" y="1776"/>
                  <a:chExt cx="1584" cy="320"/>
                </a:xfrm>
              </p:grpSpPr>
              <p:grpSp>
                <p:nvGrpSpPr>
                  <p:cNvPr id="5474" name="Group 354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2496" y="1920"/>
                    <a:ext cx="1210" cy="48"/>
                    <a:chOff x="2256" y="2112"/>
                    <a:chExt cx="1306" cy="0"/>
                  </a:xfrm>
                </p:grpSpPr>
                <p:sp>
                  <p:nvSpPr>
                    <p:cNvPr id="5475" name="Line 3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6" y="2112"/>
                      <a:ext cx="62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6" name="Line 3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08" y="2112"/>
                      <a:ext cx="45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7" name="Line 3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84" y="2112"/>
                      <a:ext cx="29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5478" name="Object 358"/>
                  <p:cNvGraphicFramePr>
                    <a:graphicFrameLocks noChangeAspect="1"/>
                  </p:cNvGraphicFramePr>
                  <p:nvPr/>
                </p:nvGraphicFramePr>
                <p:xfrm>
                  <a:off x="3696" y="1776"/>
                  <a:ext cx="384" cy="3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274" name="Equation" r:id="rId12" imgW="203040" imgH="253800" progId="Equation.3">
                          <p:embed/>
                        </p:oleObj>
                      </mc:Choice>
                      <mc:Fallback>
                        <p:oleObj name="Equation" r:id="rId12" imgW="203040" imgH="253800" progId="Equation.3">
                          <p:embed/>
                          <p:pic>
                            <p:nvPicPr>
                              <p:cNvPr id="5478" name="Object 35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96" y="1776"/>
                                <a:ext cx="384" cy="3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5551" name="Group 431"/>
          <p:cNvGrpSpPr>
            <a:grpSpLocks/>
          </p:cNvGrpSpPr>
          <p:nvPr/>
        </p:nvGrpSpPr>
        <p:grpSpPr bwMode="auto">
          <a:xfrm>
            <a:off x="7239000" y="5162550"/>
            <a:ext cx="2387600" cy="1371600"/>
            <a:chOff x="3600" y="3252"/>
            <a:chExt cx="1504" cy="864"/>
          </a:xfrm>
        </p:grpSpPr>
        <p:grpSp>
          <p:nvGrpSpPr>
            <p:cNvPr id="5447" name="Group 327"/>
            <p:cNvGrpSpPr>
              <a:grpSpLocks/>
            </p:cNvGrpSpPr>
            <p:nvPr/>
          </p:nvGrpSpPr>
          <p:grpSpPr bwMode="auto">
            <a:xfrm>
              <a:off x="3600" y="3444"/>
              <a:ext cx="1494" cy="272"/>
              <a:chOff x="2064" y="1632"/>
              <a:chExt cx="1494" cy="272"/>
            </a:xfrm>
          </p:grpSpPr>
          <p:graphicFrame>
            <p:nvGraphicFramePr>
              <p:cNvPr id="5448" name="Object 328"/>
              <p:cNvGraphicFramePr>
                <a:graphicFrameLocks noChangeAspect="1"/>
              </p:cNvGraphicFramePr>
              <p:nvPr/>
            </p:nvGraphicFramePr>
            <p:xfrm>
              <a:off x="2064" y="1632"/>
              <a:ext cx="204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5" name="Equation" r:id="rId14" imgW="152280" imgH="203040" progId="Equation.3">
                      <p:embed/>
                    </p:oleObj>
                  </mc:Choice>
                  <mc:Fallback>
                    <p:oleObj name="Equation" r:id="rId14" imgW="152280" imgH="203040" progId="Equation.3">
                      <p:embed/>
                      <p:pic>
                        <p:nvPicPr>
                          <p:cNvPr id="5448" name="Object 3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4" y="1632"/>
                            <a:ext cx="204" cy="2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449" name="Group 329"/>
              <p:cNvGrpSpPr>
                <a:grpSpLocks/>
              </p:cNvGrpSpPr>
              <p:nvPr/>
            </p:nvGrpSpPr>
            <p:grpSpPr bwMode="auto">
              <a:xfrm>
                <a:off x="2256" y="1872"/>
                <a:ext cx="1302" cy="2"/>
                <a:chOff x="2256" y="1872"/>
                <a:chExt cx="1302" cy="2"/>
              </a:xfrm>
            </p:grpSpPr>
            <p:sp>
              <p:nvSpPr>
                <p:cNvPr id="5450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2256" y="1872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arrow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3134" y="1874"/>
                  <a:ext cx="4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2" name="Line 332"/>
                <p:cNvSpPr>
                  <a:spLocks noChangeShapeType="1"/>
                </p:cNvSpPr>
                <p:nvPr/>
              </p:nvSpPr>
              <p:spPr bwMode="auto">
                <a:xfrm>
                  <a:off x="2880" y="1872"/>
                  <a:ext cx="228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53" name="Group 333"/>
            <p:cNvGrpSpPr>
              <a:grpSpLocks/>
            </p:cNvGrpSpPr>
            <p:nvPr/>
          </p:nvGrpSpPr>
          <p:grpSpPr bwMode="auto">
            <a:xfrm>
              <a:off x="3792" y="4116"/>
              <a:ext cx="1312" cy="0"/>
              <a:chOff x="2256" y="2304"/>
              <a:chExt cx="1312" cy="0"/>
            </a:xfrm>
          </p:grpSpPr>
          <p:sp>
            <p:nvSpPr>
              <p:cNvPr id="5454" name="Line 334"/>
              <p:cNvSpPr>
                <a:spLocks noChangeShapeType="1"/>
              </p:cNvSpPr>
              <p:nvPr/>
            </p:nvSpPr>
            <p:spPr bwMode="auto">
              <a:xfrm flipV="1">
                <a:off x="2256" y="230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" name="Line 335"/>
              <p:cNvSpPr>
                <a:spLocks noChangeShapeType="1"/>
              </p:cNvSpPr>
              <p:nvPr/>
            </p:nvSpPr>
            <p:spPr bwMode="auto">
              <a:xfrm flipV="1">
                <a:off x="3016" y="2304"/>
                <a:ext cx="55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" name="Line 336"/>
              <p:cNvSpPr>
                <a:spLocks noChangeShapeType="1"/>
              </p:cNvSpPr>
              <p:nvPr/>
            </p:nvSpPr>
            <p:spPr bwMode="auto">
              <a:xfrm flipV="1">
                <a:off x="2784" y="23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57" name="Group 337"/>
            <p:cNvGrpSpPr>
              <a:grpSpLocks/>
            </p:cNvGrpSpPr>
            <p:nvPr/>
          </p:nvGrpSpPr>
          <p:grpSpPr bwMode="auto">
            <a:xfrm>
              <a:off x="3792" y="3252"/>
              <a:ext cx="1242" cy="2"/>
              <a:chOff x="2256" y="1440"/>
              <a:chExt cx="1242" cy="2"/>
            </a:xfrm>
          </p:grpSpPr>
          <p:sp>
            <p:nvSpPr>
              <p:cNvPr id="5458" name="Line 338"/>
              <p:cNvSpPr>
                <a:spLocks noChangeShapeType="1"/>
              </p:cNvSpPr>
              <p:nvPr/>
            </p:nvSpPr>
            <p:spPr bwMode="auto">
              <a:xfrm>
                <a:off x="2256" y="1440"/>
                <a:ext cx="61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9" name="Line 339"/>
              <p:cNvSpPr>
                <a:spLocks noChangeShapeType="1"/>
              </p:cNvSpPr>
              <p:nvPr/>
            </p:nvSpPr>
            <p:spPr bwMode="auto">
              <a:xfrm>
                <a:off x="2994" y="1440"/>
                <a:ext cx="504" cy="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0" name="Line 340"/>
              <p:cNvSpPr>
                <a:spLocks noChangeShapeType="1"/>
              </p:cNvSpPr>
              <p:nvPr/>
            </p:nvSpPr>
            <p:spPr bwMode="auto">
              <a:xfrm flipV="1">
                <a:off x="2880" y="1440"/>
                <a:ext cx="86" cy="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79" name="Group 359"/>
            <p:cNvGrpSpPr>
              <a:grpSpLocks/>
            </p:cNvGrpSpPr>
            <p:nvPr/>
          </p:nvGrpSpPr>
          <p:grpSpPr bwMode="auto">
            <a:xfrm>
              <a:off x="4616" y="3394"/>
              <a:ext cx="307" cy="272"/>
              <a:chOff x="1157" y="2544"/>
              <a:chExt cx="283" cy="288"/>
            </a:xfrm>
          </p:grpSpPr>
          <p:sp>
            <p:nvSpPr>
              <p:cNvPr id="5480" name="Text Box 360"/>
              <p:cNvSpPr txBox="1">
                <a:spLocks noChangeArrowheads="1"/>
              </p:cNvSpPr>
              <p:nvPr/>
            </p:nvSpPr>
            <p:spPr bwMode="auto">
              <a:xfrm>
                <a:off x="1200" y="2544"/>
                <a:ext cx="24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en-US">
                    <a:solidFill>
                      <a:srgbClr val="FF0000"/>
                    </a:solidFill>
                    <a:latin typeface="VNI-Times" pitchFamily="2" charset="0"/>
                  </a:rPr>
                  <a:t>I</a:t>
                </a:r>
              </a:p>
            </p:txBody>
          </p:sp>
          <p:sp>
            <p:nvSpPr>
              <p:cNvPr id="5481" name="Line 361"/>
              <p:cNvSpPr>
                <a:spLocks noChangeShapeType="1"/>
              </p:cNvSpPr>
              <p:nvPr/>
            </p:nvSpPr>
            <p:spPr bwMode="auto">
              <a:xfrm flipH="1" flipV="1">
                <a:off x="1157" y="2556"/>
                <a:ext cx="36" cy="2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-248194" y="0"/>
            <a:ext cx="2246811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49698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0035 0.05602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0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34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animClr clrSpc="rgb" dir="cw">
                                      <p:cBhvr>
                                        <p:cTn id="63" dur="134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64" dur="134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34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ntr" presetSubtype="3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166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153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" tmFilter="0, 0; .2, .5; .8, .5; 1, 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" autoRev="1" fill="hold"/>
                                        <p:tgtEl>
                                          <p:spTgt spid="5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1.94444E-6 0.05486 " pathEditMode="relative" rAng="0" ptsTypes="AA">
                                      <p:cBhvr>
                                        <p:cTn id="83" dur="4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13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113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113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13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1400"/>
                                        <p:tgtEl>
                                          <p:spTgt spid="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14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4"/>
                  </p:tgtEl>
                </p:cond>
              </p:nextCondLst>
            </p:seq>
          </p:childTnLst>
        </p:cTn>
      </p:par>
    </p:tnLst>
    <p:bldLst>
      <p:bldP spid="5291" grpId="0"/>
      <p:bldP spid="5310" grpId="0"/>
      <p:bldP spid="5313" grpId="0"/>
      <p:bldP spid="5359" grpId="0" animBg="1"/>
      <p:bldP spid="535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28800" y="43338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Giải thích:</a:t>
            </a:r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1828800" y="838201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</a:rPr>
              <a:t>Khi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 K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VNI-Times" pitchFamily="2" charset="0"/>
              </a:rPr>
              <a:t>mơ</a:t>
            </a:r>
            <a:r>
              <a:rPr lang="en-US" altLang="en-US" sz="2000" b="1" dirty="0" smtClean="0">
                <a:solidFill>
                  <a:srgbClr val="000000"/>
                </a:solidFill>
                <a:latin typeface="VNI-Times" pitchFamily="2" charset="0"/>
              </a:rPr>
              <a:t>̉,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VNI-Times" pitchFamily="2" charset="0"/>
              </a:rPr>
              <a:t>dòng</a:t>
            </a:r>
            <a:r>
              <a:rPr lang="en-US" altLang="en-US" sz="2000" b="1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</a:rPr>
              <a:t>điện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</a:rPr>
              <a:t>chạy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 qua L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VNI-Times" pitchFamily="2" charset="0"/>
              </a:rPr>
              <a:t>giảm</a:t>
            </a:r>
            <a:r>
              <a:rPr lang="en-US" altLang="en-US" sz="2000" b="1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VNI-Times" pitchFamily="2" charset="0"/>
              </a:rPr>
              <a:t>nhanh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828800" y="3124201"/>
            <a:ext cx="3581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1588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00"/>
                </a:solidFill>
                <a:latin typeface="VNI-Times" pitchFamily="2" charset="0"/>
              </a:rPr>
              <a:t>cuộn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dây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cũng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ra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dòng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điện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cảm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ứng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chống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lại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sự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giảm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dòng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điện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chính</a:t>
            </a:r>
            <a:r>
              <a:rPr lang="en-US" altLang="en-US" sz="2000" b="1" dirty="0">
                <a:solidFill>
                  <a:srgbClr val="000000"/>
                </a:solidFill>
              </a:rPr>
              <a:t>. </a:t>
            </a:r>
            <a:r>
              <a:rPr lang="en-US" altLang="en-US" sz="2000" b="1" dirty="0" err="1">
                <a:solidFill>
                  <a:srgbClr val="000000"/>
                </a:solidFill>
              </a:rPr>
              <a:t>Vì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từ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thông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xuyên</a:t>
            </a:r>
            <a:r>
              <a:rPr lang="en-US" altLang="en-US" sz="2000" b="1" dirty="0">
                <a:solidFill>
                  <a:srgbClr val="000000"/>
                </a:solidFill>
              </a:rPr>
              <a:t> qua </a:t>
            </a:r>
            <a:r>
              <a:rPr lang="en-US" altLang="en-US" sz="2000" b="1" dirty="0" err="1">
                <a:solidFill>
                  <a:srgbClr val="000000"/>
                </a:solidFill>
              </a:rPr>
              <a:t>cuộn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dây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giảm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mạnh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nên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dòng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điện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cảm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ứng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NI-Times" pitchFamily="2" charset="0"/>
              </a:rPr>
              <a:t>I</a:t>
            </a:r>
            <a:r>
              <a:rPr lang="en-US" altLang="en-US" sz="2000" b="1" baseline="-25000" dirty="0">
                <a:solidFill>
                  <a:srgbClr val="000000"/>
                </a:solidFill>
              </a:rPr>
              <a:t>C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lớn</a:t>
            </a:r>
            <a:r>
              <a:rPr lang="en-US" altLang="en-US" sz="2000" b="1" dirty="0">
                <a:solidFill>
                  <a:srgbClr val="000000"/>
                </a:solidFill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</a:rPr>
              <a:t>chạy</a:t>
            </a:r>
            <a:r>
              <a:rPr lang="en-US" altLang="en-US" sz="2000" b="1" dirty="0">
                <a:solidFill>
                  <a:srgbClr val="000000"/>
                </a:solidFill>
              </a:rPr>
              <a:t> qua </a:t>
            </a:r>
            <a:r>
              <a:rPr lang="en-US" altLang="en-US" sz="2000" b="1" dirty="0" err="1">
                <a:solidFill>
                  <a:srgbClr val="000000"/>
                </a:solidFill>
              </a:rPr>
              <a:t>đèn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làm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đèn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loé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sáng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lên</a:t>
            </a:r>
            <a:r>
              <a:rPr lang="en-US" altLang="en-US" sz="2000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4639" name="Object 63"/>
          <p:cNvGraphicFramePr>
            <a:graphicFrameLocks noChangeAspect="1"/>
          </p:cNvGraphicFramePr>
          <p:nvPr/>
        </p:nvGraphicFramePr>
        <p:xfrm>
          <a:off x="2286000" y="2133601"/>
          <a:ext cx="1676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quation" r:id="rId3" imgW="685800" imgH="203040" progId="Equation.3">
                  <p:embed/>
                </p:oleObj>
              </mc:Choice>
              <mc:Fallback>
                <p:oleObj name="Equation" r:id="rId3" imgW="685800" imgH="203040" progId="Equation.3">
                  <p:embed/>
                  <p:pic>
                    <p:nvPicPr>
                      <p:cNvPr id="2463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1"/>
                        <a:ext cx="1676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41" name="Object 65"/>
          <p:cNvGraphicFramePr>
            <a:graphicFrameLocks noChangeAspect="1"/>
          </p:cNvGraphicFramePr>
          <p:nvPr/>
        </p:nvGraphicFramePr>
        <p:xfrm>
          <a:off x="2316164" y="1676401"/>
          <a:ext cx="17684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5" imgW="1117440" imgH="203040" progId="Equation.DSMT4">
                  <p:embed/>
                </p:oleObj>
              </mc:Choice>
              <mc:Fallback>
                <p:oleObj name="Equation" r:id="rId5" imgW="1117440" imgH="203040" progId="Equation.DSMT4">
                  <p:embed/>
                  <p:pic>
                    <p:nvPicPr>
                      <p:cNvPr id="24641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4" y="1676401"/>
                        <a:ext cx="17684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791" name="Group 215"/>
          <p:cNvGrpSpPr>
            <a:grpSpLocks/>
          </p:cNvGrpSpPr>
          <p:nvPr/>
        </p:nvGrpSpPr>
        <p:grpSpPr bwMode="auto">
          <a:xfrm>
            <a:off x="6548438" y="4876800"/>
            <a:ext cx="3962400" cy="1981200"/>
            <a:chOff x="1344" y="3216"/>
            <a:chExt cx="2496" cy="1248"/>
          </a:xfrm>
        </p:grpSpPr>
        <p:grpSp>
          <p:nvGrpSpPr>
            <p:cNvPr id="24788" name="Group 212"/>
            <p:cNvGrpSpPr>
              <a:grpSpLocks/>
            </p:cNvGrpSpPr>
            <p:nvPr/>
          </p:nvGrpSpPr>
          <p:grpSpPr bwMode="auto">
            <a:xfrm>
              <a:off x="1344" y="3216"/>
              <a:ext cx="2496" cy="1248"/>
              <a:chOff x="3168" y="3072"/>
              <a:chExt cx="2496" cy="1248"/>
            </a:xfrm>
          </p:grpSpPr>
          <p:grpSp>
            <p:nvGrpSpPr>
              <p:cNvPr id="24782" name="Group 206"/>
              <p:cNvGrpSpPr>
                <a:grpSpLocks/>
              </p:cNvGrpSpPr>
              <p:nvPr/>
            </p:nvGrpSpPr>
            <p:grpSpPr bwMode="auto">
              <a:xfrm>
                <a:off x="3168" y="3072"/>
                <a:ext cx="2496" cy="1248"/>
                <a:chOff x="3168" y="3072"/>
                <a:chExt cx="2496" cy="1248"/>
              </a:xfrm>
            </p:grpSpPr>
            <p:sp>
              <p:nvSpPr>
                <p:cNvPr id="24580" name="Rectangle 4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2496" cy="124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8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3" name="Oval 67"/>
                <p:cNvSpPr>
                  <a:spLocks noChangeArrowheads="1"/>
                </p:cNvSpPr>
                <p:nvPr/>
              </p:nvSpPr>
              <p:spPr bwMode="auto">
                <a:xfrm>
                  <a:off x="4080" y="3216"/>
                  <a:ext cx="480" cy="960"/>
                </a:xfrm>
                <a:prstGeom prst="ellipse">
                  <a:avLst/>
                </a:prstGeom>
                <a:solidFill>
                  <a:srgbClr val="3366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44" name="Group 68"/>
              <p:cNvGrpSpPr>
                <a:grpSpLocks/>
              </p:cNvGrpSpPr>
              <p:nvPr/>
            </p:nvGrpSpPr>
            <p:grpSpPr bwMode="auto">
              <a:xfrm>
                <a:off x="3711" y="3472"/>
                <a:ext cx="1179" cy="272"/>
                <a:chOff x="2064" y="1632"/>
                <a:chExt cx="1494" cy="272"/>
              </a:xfrm>
            </p:grpSpPr>
            <p:graphicFrame>
              <p:nvGraphicFramePr>
                <p:cNvPr id="24645" name="Object 69"/>
                <p:cNvGraphicFramePr>
                  <a:graphicFrameLocks noChangeAspect="1"/>
                </p:cNvGraphicFramePr>
                <p:nvPr/>
              </p:nvGraphicFramePr>
              <p:xfrm>
                <a:off x="2064" y="1632"/>
                <a:ext cx="204" cy="27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8" name="Equation" r:id="rId7" imgW="152280" imgH="203040" progId="Equation.3">
                        <p:embed/>
                      </p:oleObj>
                    </mc:Choice>
                    <mc:Fallback>
                      <p:oleObj name="Equation" r:id="rId7" imgW="152280" imgH="203040" progId="Equation.3">
                        <p:embed/>
                        <p:pic>
                          <p:nvPicPr>
                            <p:cNvPr id="24645" name="Object 6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64" y="1632"/>
                              <a:ext cx="204" cy="27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4646" name="Group 70"/>
                <p:cNvGrpSpPr>
                  <a:grpSpLocks/>
                </p:cNvGrpSpPr>
                <p:nvPr/>
              </p:nvGrpSpPr>
              <p:grpSpPr bwMode="auto">
                <a:xfrm>
                  <a:off x="2256" y="1872"/>
                  <a:ext cx="1302" cy="2"/>
                  <a:chOff x="2256" y="1872"/>
                  <a:chExt cx="1302" cy="2"/>
                </a:xfrm>
              </p:grpSpPr>
              <p:sp>
                <p:nvSpPr>
                  <p:cNvPr id="2464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6" y="1872"/>
                    <a:ext cx="62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 type="arrow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4" y="1874"/>
                    <a:ext cx="42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4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872"/>
                    <a:ext cx="228" cy="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650" name="Group 74"/>
              <p:cNvGrpSpPr>
                <a:grpSpLocks/>
              </p:cNvGrpSpPr>
              <p:nvPr/>
            </p:nvGrpSpPr>
            <p:grpSpPr bwMode="auto">
              <a:xfrm>
                <a:off x="3696" y="4116"/>
                <a:ext cx="1312" cy="0"/>
                <a:chOff x="2256" y="2304"/>
                <a:chExt cx="1312" cy="0"/>
              </a:xfrm>
            </p:grpSpPr>
            <p:sp>
              <p:nvSpPr>
                <p:cNvPr id="2465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256" y="2304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arrow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3016" y="2304"/>
                  <a:ext cx="55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784" y="230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54" name="Group 78"/>
              <p:cNvGrpSpPr>
                <a:grpSpLocks/>
              </p:cNvGrpSpPr>
              <p:nvPr/>
            </p:nvGrpSpPr>
            <p:grpSpPr bwMode="auto">
              <a:xfrm>
                <a:off x="3696" y="3252"/>
                <a:ext cx="1242" cy="2"/>
                <a:chOff x="2256" y="1440"/>
                <a:chExt cx="1242" cy="2"/>
              </a:xfrm>
            </p:grpSpPr>
            <p:sp>
              <p:nvSpPr>
                <p:cNvPr id="24655" name="Line 79"/>
                <p:cNvSpPr>
                  <a:spLocks noChangeShapeType="1"/>
                </p:cNvSpPr>
                <p:nvPr/>
              </p:nvSpPr>
              <p:spPr bwMode="auto">
                <a:xfrm>
                  <a:off x="2256" y="1440"/>
                  <a:ext cx="61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arrow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6" name="Line 80"/>
                <p:cNvSpPr>
                  <a:spLocks noChangeShapeType="1"/>
                </p:cNvSpPr>
                <p:nvPr/>
              </p:nvSpPr>
              <p:spPr bwMode="auto">
                <a:xfrm>
                  <a:off x="2994" y="1440"/>
                  <a:ext cx="504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7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880" y="1440"/>
                  <a:ext cx="86" cy="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76" name="Group 100"/>
            <p:cNvGrpSpPr>
              <a:grpSpLocks/>
            </p:cNvGrpSpPr>
            <p:nvPr/>
          </p:nvGrpSpPr>
          <p:grpSpPr bwMode="auto">
            <a:xfrm>
              <a:off x="2709" y="3564"/>
              <a:ext cx="307" cy="272"/>
              <a:chOff x="1157" y="2544"/>
              <a:chExt cx="283" cy="288"/>
            </a:xfrm>
          </p:grpSpPr>
          <p:sp>
            <p:nvSpPr>
              <p:cNvPr id="24677" name="Text Box 101"/>
              <p:cNvSpPr txBox="1">
                <a:spLocks noChangeArrowheads="1"/>
              </p:cNvSpPr>
              <p:nvPr/>
            </p:nvSpPr>
            <p:spPr bwMode="auto">
              <a:xfrm>
                <a:off x="1200" y="2544"/>
                <a:ext cx="24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en-US">
                    <a:solidFill>
                      <a:srgbClr val="FF0000"/>
                    </a:solidFill>
                    <a:latin typeface="VNI-Times" pitchFamily="2" charset="0"/>
                  </a:rPr>
                  <a:t>I</a:t>
                </a:r>
              </a:p>
            </p:txBody>
          </p:sp>
          <p:sp>
            <p:nvSpPr>
              <p:cNvPr id="24678" name="Line 102"/>
              <p:cNvSpPr>
                <a:spLocks noChangeShapeType="1"/>
              </p:cNvSpPr>
              <p:nvPr/>
            </p:nvSpPr>
            <p:spPr bwMode="auto">
              <a:xfrm flipH="1" flipV="1">
                <a:off x="1157" y="2556"/>
                <a:ext cx="36" cy="2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680" name="AutoShape 10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6477000"/>
            <a:ext cx="1066800" cy="381000"/>
          </a:xfrm>
          <a:prstGeom prst="actionButtonForwardNex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" name="Rectangle 107"/>
          <p:cNvSpPr>
            <a:spLocks noChangeArrowheads="1"/>
          </p:cNvSpPr>
          <p:nvPr/>
        </p:nvSpPr>
        <p:spPr bwMode="auto">
          <a:xfrm>
            <a:off x="5715000" y="609600"/>
            <a:ext cx="4800600" cy="4114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" name="Litebulb"/>
          <p:cNvSpPr>
            <a:spLocks noEditPoints="1" noChangeArrowheads="1"/>
          </p:cNvSpPr>
          <p:nvPr/>
        </p:nvSpPr>
        <p:spPr bwMode="auto">
          <a:xfrm>
            <a:off x="6553200" y="685801"/>
            <a:ext cx="763588" cy="8413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gradFill rotWithShape="1">
            <a:gsLst>
              <a:gs pos="0">
                <a:srgbClr val="FFFF99">
                  <a:alpha val="92000"/>
                </a:srgbClr>
              </a:gs>
              <a:gs pos="100000">
                <a:srgbClr val="FFFF99">
                  <a:gamma/>
                  <a:shade val="9412"/>
                  <a:invGamma/>
                </a:srgbClr>
              </a:gs>
            </a:gsLst>
            <a:path path="rect">
              <a:fillToRect l="50000" t="50000" r="50000" b="50000"/>
            </a:path>
          </a:gra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5" name="Text Box 109"/>
          <p:cNvSpPr txBox="1">
            <a:spLocks noChangeArrowheads="1"/>
          </p:cNvSpPr>
          <p:nvPr/>
        </p:nvSpPr>
        <p:spPr bwMode="auto">
          <a:xfrm>
            <a:off x="7543801" y="3810001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4686" name="Text Box 110"/>
          <p:cNvSpPr txBox="1">
            <a:spLocks noChangeArrowheads="1"/>
          </p:cNvSpPr>
          <p:nvPr/>
        </p:nvSpPr>
        <p:spPr bwMode="auto">
          <a:xfrm>
            <a:off x="8077201" y="3810001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24687" name="Group 111"/>
          <p:cNvGrpSpPr>
            <a:grpSpLocks/>
          </p:cNvGrpSpPr>
          <p:nvPr/>
        </p:nvGrpSpPr>
        <p:grpSpPr bwMode="auto">
          <a:xfrm>
            <a:off x="5943601" y="1371600"/>
            <a:ext cx="4043363" cy="2667000"/>
            <a:chOff x="384" y="1122"/>
            <a:chExt cx="1536" cy="942"/>
          </a:xfrm>
        </p:grpSpPr>
        <p:sp>
          <p:nvSpPr>
            <p:cNvPr id="24688" name="Line 112"/>
            <p:cNvSpPr>
              <a:spLocks noChangeShapeType="1"/>
            </p:cNvSpPr>
            <p:nvPr/>
          </p:nvSpPr>
          <p:spPr bwMode="auto">
            <a:xfrm>
              <a:off x="384" y="1200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Line 113"/>
            <p:cNvSpPr>
              <a:spLocks noChangeShapeType="1"/>
            </p:cNvSpPr>
            <p:nvPr/>
          </p:nvSpPr>
          <p:spPr bwMode="auto">
            <a:xfrm>
              <a:off x="768" y="1968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Line 114"/>
            <p:cNvSpPr>
              <a:spLocks noChangeShapeType="1"/>
            </p:cNvSpPr>
            <p:nvPr/>
          </p:nvSpPr>
          <p:spPr bwMode="auto">
            <a:xfrm>
              <a:off x="1200" y="196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Line 115"/>
            <p:cNvSpPr>
              <a:spLocks noChangeShapeType="1"/>
            </p:cNvSpPr>
            <p:nvPr/>
          </p:nvSpPr>
          <p:spPr bwMode="auto">
            <a:xfrm>
              <a:off x="384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Line 116"/>
            <p:cNvSpPr>
              <a:spLocks noChangeShapeType="1"/>
            </p:cNvSpPr>
            <p:nvPr/>
          </p:nvSpPr>
          <p:spPr bwMode="auto">
            <a:xfrm>
              <a:off x="1920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Line 117"/>
            <p:cNvSpPr>
              <a:spLocks noChangeShapeType="1"/>
            </p:cNvSpPr>
            <p:nvPr/>
          </p:nvSpPr>
          <p:spPr bwMode="auto">
            <a:xfrm>
              <a:off x="1152" y="187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Line 118"/>
            <p:cNvSpPr>
              <a:spLocks noChangeShapeType="1"/>
            </p:cNvSpPr>
            <p:nvPr/>
          </p:nvSpPr>
          <p:spPr bwMode="auto">
            <a:xfrm>
              <a:off x="1200" y="1920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AutoShape 119"/>
            <p:cNvSpPr>
              <a:spLocks noChangeArrowheads="1"/>
            </p:cNvSpPr>
            <p:nvPr/>
          </p:nvSpPr>
          <p:spPr bwMode="auto">
            <a:xfrm>
              <a:off x="624" y="1122"/>
              <a:ext cx="274" cy="144"/>
            </a:xfrm>
            <a:prstGeom prst="can">
              <a:avLst>
                <a:gd name="adj" fmla="val 18588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6" name="Text Box 120"/>
            <p:cNvSpPr txBox="1">
              <a:spLocks noChangeArrowheads="1"/>
            </p:cNvSpPr>
            <p:nvPr/>
          </p:nvSpPr>
          <p:spPr bwMode="auto">
            <a:xfrm>
              <a:off x="672" y="1248"/>
              <a:ext cx="24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Đ</a:t>
              </a:r>
            </a:p>
          </p:txBody>
        </p:sp>
        <p:sp>
          <p:nvSpPr>
            <p:cNvPr id="24697" name="Text Box 121"/>
            <p:cNvSpPr txBox="1">
              <a:spLocks noChangeArrowheads="1"/>
            </p:cNvSpPr>
            <p:nvPr/>
          </p:nvSpPr>
          <p:spPr bwMode="auto">
            <a:xfrm>
              <a:off x="960" y="1776"/>
              <a:ext cx="24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4698" name="Text Box 122"/>
            <p:cNvSpPr txBox="1">
              <a:spLocks noChangeArrowheads="1"/>
            </p:cNvSpPr>
            <p:nvPr/>
          </p:nvSpPr>
          <p:spPr bwMode="auto">
            <a:xfrm>
              <a:off x="1200" y="1776"/>
              <a:ext cx="19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24699" name="Line 123"/>
            <p:cNvSpPr>
              <a:spLocks noChangeShapeType="1"/>
            </p:cNvSpPr>
            <p:nvPr/>
          </p:nvSpPr>
          <p:spPr bwMode="auto">
            <a:xfrm>
              <a:off x="384" y="196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00" name="Group 124"/>
          <p:cNvGrpSpPr>
            <a:grpSpLocks/>
          </p:cNvGrpSpPr>
          <p:nvPr/>
        </p:nvGrpSpPr>
        <p:grpSpPr bwMode="auto">
          <a:xfrm>
            <a:off x="6537326" y="3521076"/>
            <a:ext cx="504825" cy="219075"/>
            <a:chOff x="624" y="1776"/>
            <a:chExt cx="192" cy="96"/>
          </a:xfrm>
        </p:grpSpPr>
        <p:sp>
          <p:nvSpPr>
            <p:cNvPr id="24701" name="Line 125"/>
            <p:cNvSpPr>
              <a:spLocks noChangeShapeType="1"/>
            </p:cNvSpPr>
            <p:nvPr/>
          </p:nvSpPr>
          <p:spPr bwMode="auto">
            <a:xfrm flipH="1" flipV="1">
              <a:off x="624" y="1872"/>
              <a:ext cx="19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Line 126"/>
            <p:cNvSpPr>
              <a:spLocks noChangeShapeType="1"/>
            </p:cNvSpPr>
            <p:nvPr/>
          </p:nvSpPr>
          <p:spPr bwMode="auto">
            <a:xfrm flipH="1" flipV="1">
              <a:off x="720" y="1776"/>
              <a:ext cx="0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03" name="Text Box 127"/>
          <p:cNvSpPr txBox="1">
            <a:spLocks noChangeArrowheads="1"/>
          </p:cNvSpPr>
          <p:nvPr/>
        </p:nvSpPr>
        <p:spPr bwMode="auto">
          <a:xfrm>
            <a:off x="6629401" y="3810001"/>
            <a:ext cx="631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grpSp>
        <p:nvGrpSpPr>
          <p:cNvPr id="24704" name="Group 128"/>
          <p:cNvGrpSpPr>
            <a:grpSpLocks/>
          </p:cNvGrpSpPr>
          <p:nvPr/>
        </p:nvGrpSpPr>
        <p:grpSpPr bwMode="auto">
          <a:xfrm>
            <a:off x="8001001" y="1219200"/>
            <a:ext cx="1643063" cy="1028700"/>
            <a:chOff x="2832" y="3216"/>
            <a:chExt cx="624" cy="298"/>
          </a:xfrm>
        </p:grpSpPr>
        <p:pic>
          <p:nvPicPr>
            <p:cNvPr id="24705" name="Picture 129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216"/>
              <a:ext cx="624" cy="19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706" name="Group 130"/>
            <p:cNvGrpSpPr>
              <a:grpSpLocks/>
            </p:cNvGrpSpPr>
            <p:nvPr/>
          </p:nvGrpSpPr>
          <p:grpSpPr bwMode="auto">
            <a:xfrm>
              <a:off x="2841" y="3244"/>
              <a:ext cx="602" cy="130"/>
              <a:chOff x="2841" y="3236"/>
              <a:chExt cx="602" cy="156"/>
            </a:xfrm>
          </p:grpSpPr>
          <p:sp>
            <p:nvSpPr>
              <p:cNvPr id="24707" name="AutoShape 131"/>
              <p:cNvSpPr>
                <a:spLocks noChangeArrowheads="1"/>
              </p:cNvSpPr>
              <p:nvPr/>
            </p:nvSpPr>
            <p:spPr bwMode="auto">
              <a:xfrm rot="183395">
                <a:off x="2872" y="3239"/>
                <a:ext cx="29" cy="15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8" name="AutoShape 132"/>
              <p:cNvSpPr>
                <a:spLocks noChangeArrowheads="1"/>
              </p:cNvSpPr>
              <p:nvPr/>
            </p:nvSpPr>
            <p:spPr bwMode="auto">
              <a:xfrm rot="232739">
                <a:off x="2901" y="3241"/>
                <a:ext cx="31" cy="14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9" name="AutoShape 133"/>
              <p:cNvSpPr>
                <a:spLocks noChangeArrowheads="1"/>
              </p:cNvSpPr>
              <p:nvPr/>
            </p:nvSpPr>
            <p:spPr bwMode="auto">
              <a:xfrm rot="183395">
                <a:off x="2932" y="3240"/>
                <a:ext cx="30" cy="148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0" name="AutoShape 134"/>
              <p:cNvSpPr>
                <a:spLocks noChangeArrowheads="1"/>
              </p:cNvSpPr>
              <p:nvPr/>
            </p:nvSpPr>
            <p:spPr bwMode="auto">
              <a:xfrm rot="183395">
                <a:off x="2841" y="3239"/>
                <a:ext cx="30" cy="15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1" name="AutoShape 135"/>
              <p:cNvSpPr>
                <a:spLocks noChangeArrowheads="1"/>
              </p:cNvSpPr>
              <p:nvPr/>
            </p:nvSpPr>
            <p:spPr bwMode="auto">
              <a:xfrm rot="183395">
                <a:off x="2962" y="3240"/>
                <a:ext cx="30" cy="14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2" name="AutoShape 136"/>
              <p:cNvSpPr>
                <a:spLocks noChangeArrowheads="1"/>
              </p:cNvSpPr>
              <p:nvPr/>
            </p:nvSpPr>
            <p:spPr bwMode="auto">
              <a:xfrm rot="183395">
                <a:off x="2993" y="3240"/>
                <a:ext cx="30" cy="147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3" name="AutoShape 137"/>
              <p:cNvSpPr>
                <a:spLocks noChangeArrowheads="1"/>
              </p:cNvSpPr>
              <p:nvPr/>
            </p:nvSpPr>
            <p:spPr bwMode="auto">
              <a:xfrm rot="267234">
                <a:off x="3023" y="3240"/>
                <a:ext cx="30" cy="147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4" name="AutoShape 138"/>
              <p:cNvSpPr>
                <a:spLocks noChangeArrowheads="1"/>
              </p:cNvSpPr>
              <p:nvPr/>
            </p:nvSpPr>
            <p:spPr bwMode="auto">
              <a:xfrm rot="183395">
                <a:off x="3054" y="3240"/>
                <a:ext cx="30" cy="145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5" name="AutoShape 139"/>
              <p:cNvSpPr>
                <a:spLocks noChangeArrowheads="1"/>
              </p:cNvSpPr>
              <p:nvPr/>
            </p:nvSpPr>
            <p:spPr bwMode="auto">
              <a:xfrm rot="183395">
                <a:off x="3086" y="3241"/>
                <a:ext cx="29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6" name="AutoShape 140"/>
              <p:cNvSpPr>
                <a:spLocks noChangeArrowheads="1"/>
              </p:cNvSpPr>
              <p:nvPr/>
            </p:nvSpPr>
            <p:spPr bwMode="auto">
              <a:xfrm rot="183395">
                <a:off x="3236" y="3236"/>
                <a:ext cx="30" cy="142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7" name="AutoShape 141"/>
              <p:cNvSpPr>
                <a:spLocks noChangeArrowheads="1"/>
              </p:cNvSpPr>
              <p:nvPr/>
            </p:nvSpPr>
            <p:spPr bwMode="auto">
              <a:xfrm rot="183395">
                <a:off x="3206" y="3238"/>
                <a:ext cx="30" cy="142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8" name="AutoShape 142"/>
              <p:cNvSpPr>
                <a:spLocks noChangeArrowheads="1"/>
              </p:cNvSpPr>
              <p:nvPr/>
            </p:nvSpPr>
            <p:spPr bwMode="auto">
              <a:xfrm rot="183395">
                <a:off x="3176" y="3240"/>
                <a:ext cx="29" cy="141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9" name="AutoShape 143"/>
              <p:cNvSpPr>
                <a:spLocks noChangeArrowheads="1"/>
              </p:cNvSpPr>
              <p:nvPr/>
            </p:nvSpPr>
            <p:spPr bwMode="auto">
              <a:xfrm rot="183395">
                <a:off x="3146" y="3240"/>
                <a:ext cx="30" cy="141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0" name="AutoShape 144"/>
              <p:cNvSpPr>
                <a:spLocks noChangeArrowheads="1"/>
              </p:cNvSpPr>
              <p:nvPr/>
            </p:nvSpPr>
            <p:spPr bwMode="auto">
              <a:xfrm rot="183395">
                <a:off x="3115" y="3241"/>
                <a:ext cx="30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1" name="AutoShape 145"/>
              <p:cNvSpPr>
                <a:spLocks noChangeArrowheads="1"/>
              </p:cNvSpPr>
              <p:nvPr/>
            </p:nvSpPr>
            <p:spPr bwMode="auto">
              <a:xfrm rot="183395">
                <a:off x="3268" y="3238"/>
                <a:ext cx="30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2" name="AutoShape 146"/>
              <p:cNvSpPr>
                <a:spLocks noChangeArrowheads="1"/>
              </p:cNvSpPr>
              <p:nvPr/>
            </p:nvSpPr>
            <p:spPr bwMode="auto">
              <a:xfrm rot="183395">
                <a:off x="3327" y="3240"/>
                <a:ext cx="30" cy="13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3" name="AutoShape 147"/>
              <p:cNvSpPr>
                <a:spLocks noChangeArrowheads="1"/>
              </p:cNvSpPr>
              <p:nvPr/>
            </p:nvSpPr>
            <p:spPr bwMode="auto">
              <a:xfrm rot="183395">
                <a:off x="3358" y="3241"/>
                <a:ext cx="29" cy="140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4" name="AutoShape 148"/>
              <p:cNvSpPr>
                <a:spLocks noChangeArrowheads="1"/>
              </p:cNvSpPr>
              <p:nvPr/>
            </p:nvSpPr>
            <p:spPr bwMode="auto">
              <a:xfrm rot="183395">
                <a:off x="3387" y="3242"/>
                <a:ext cx="30" cy="136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5" name="AutoShape 149"/>
              <p:cNvSpPr>
                <a:spLocks noChangeArrowheads="1"/>
              </p:cNvSpPr>
              <p:nvPr/>
            </p:nvSpPr>
            <p:spPr bwMode="auto">
              <a:xfrm rot="183395">
                <a:off x="3298" y="3237"/>
                <a:ext cx="30" cy="144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AutoShape 150"/>
              <p:cNvSpPr>
                <a:spLocks noChangeArrowheads="1"/>
              </p:cNvSpPr>
              <p:nvPr/>
            </p:nvSpPr>
            <p:spPr bwMode="auto">
              <a:xfrm rot="183395">
                <a:off x="3416" y="3243"/>
                <a:ext cx="27" cy="136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27" name="Text Box 151"/>
            <p:cNvSpPr txBox="1">
              <a:spLocks noChangeArrowheads="1"/>
            </p:cNvSpPr>
            <p:nvPr/>
          </p:nvSpPr>
          <p:spPr bwMode="auto">
            <a:xfrm>
              <a:off x="2976" y="3408"/>
              <a:ext cx="288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24682" name="AutoShape 106">
            <a:hlinkClick r:id="" action="ppaction://noaction" highlightClick="1">
              <a:snd r:embed="rId10" name="voltage.wav"/>
            </a:hlinkClick>
          </p:cNvPr>
          <p:cNvSpPr>
            <a:spLocks noChangeArrowheads="1"/>
          </p:cNvSpPr>
          <p:nvPr/>
        </p:nvSpPr>
        <p:spPr bwMode="auto">
          <a:xfrm>
            <a:off x="6781800" y="4191000"/>
            <a:ext cx="1143000" cy="5334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ĐÓNG K</a:t>
            </a:r>
          </a:p>
        </p:txBody>
      </p:sp>
      <p:sp>
        <p:nvSpPr>
          <p:cNvPr id="24681" name="AutoShape 105">
            <a:hlinkClick r:id="" action="ppaction://noaction" highlightClick="1">
              <a:snd r:embed="rId11" name="click.wav"/>
            </a:hlinkClick>
          </p:cNvPr>
          <p:cNvSpPr>
            <a:spLocks noChangeArrowheads="1"/>
          </p:cNvSpPr>
          <p:nvPr/>
        </p:nvSpPr>
        <p:spPr bwMode="auto">
          <a:xfrm>
            <a:off x="5638800" y="4191000"/>
            <a:ext cx="1143000" cy="533400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MỞ K</a:t>
            </a:r>
          </a:p>
        </p:txBody>
      </p:sp>
      <p:grpSp>
        <p:nvGrpSpPr>
          <p:cNvPr id="24729" name="Group 153"/>
          <p:cNvGrpSpPr>
            <a:grpSpLocks/>
          </p:cNvGrpSpPr>
          <p:nvPr/>
        </p:nvGrpSpPr>
        <p:grpSpPr bwMode="auto">
          <a:xfrm>
            <a:off x="6629400" y="1295401"/>
            <a:ext cx="990600" cy="366713"/>
            <a:chOff x="3264" y="720"/>
            <a:chExt cx="672" cy="231"/>
          </a:xfrm>
        </p:grpSpPr>
        <p:sp>
          <p:nvSpPr>
            <p:cNvPr id="24730" name="Line 154"/>
            <p:cNvSpPr>
              <a:spLocks noChangeShapeType="1"/>
            </p:cNvSpPr>
            <p:nvPr/>
          </p:nvSpPr>
          <p:spPr bwMode="auto">
            <a:xfrm>
              <a:off x="3264" y="912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Text Box 155"/>
            <p:cNvSpPr txBox="1">
              <a:spLocks noChangeArrowheads="1"/>
            </p:cNvSpPr>
            <p:nvPr/>
          </p:nvSpPr>
          <p:spPr bwMode="auto">
            <a:xfrm>
              <a:off x="3696" y="72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I</a:t>
              </a:r>
            </a:p>
          </p:txBody>
        </p:sp>
      </p:grpSp>
      <p:grpSp>
        <p:nvGrpSpPr>
          <p:cNvPr id="24732" name="Group 156"/>
          <p:cNvGrpSpPr>
            <a:grpSpLocks/>
          </p:cNvGrpSpPr>
          <p:nvPr/>
        </p:nvGrpSpPr>
        <p:grpSpPr bwMode="auto">
          <a:xfrm>
            <a:off x="8582026" y="1019176"/>
            <a:ext cx="404813" cy="809625"/>
            <a:chOff x="4350" y="546"/>
            <a:chExt cx="255" cy="510"/>
          </a:xfrm>
        </p:grpSpPr>
        <p:sp>
          <p:nvSpPr>
            <p:cNvPr id="24733" name="Line 157"/>
            <p:cNvSpPr>
              <a:spLocks noChangeShapeType="1"/>
            </p:cNvSpPr>
            <p:nvPr/>
          </p:nvSpPr>
          <p:spPr bwMode="auto">
            <a:xfrm flipV="1">
              <a:off x="4350" y="717"/>
              <a:ext cx="27" cy="3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Text Box 158"/>
            <p:cNvSpPr txBox="1">
              <a:spLocks noChangeArrowheads="1"/>
            </p:cNvSpPr>
            <p:nvPr/>
          </p:nvSpPr>
          <p:spPr bwMode="auto">
            <a:xfrm>
              <a:off x="4365" y="54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rgbClr val="FF0000"/>
                  </a:solidFill>
                  <a:latin typeface="VNI-Times" pitchFamily="2" charset="0"/>
                </a:rPr>
                <a:t>I</a:t>
              </a:r>
            </a:p>
          </p:txBody>
        </p:sp>
      </p:grpSp>
      <p:sp>
        <p:nvSpPr>
          <p:cNvPr id="24735" name="AutoShape 159"/>
          <p:cNvSpPr>
            <a:spLocks noChangeArrowheads="1"/>
          </p:cNvSpPr>
          <p:nvPr/>
        </p:nvSpPr>
        <p:spPr bwMode="auto">
          <a:xfrm>
            <a:off x="8839200" y="1981200"/>
            <a:ext cx="609600" cy="3124200"/>
          </a:xfrm>
          <a:prstGeom prst="downArrow">
            <a:avLst>
              <a:gd name="adj1" fmla="val 50000"/>
              <a:gd name="adj2" fmla="val 1281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90" name="Group 214"/>
          <p:cNvGrpSpPr>
            <a:grpSpLocks/>
          </p:cNvGrpSpPr>
          <p:nvPr/>
        </p:nvGrpSpPr>
        <p:grpSpPr bwMode="auto">
          <a:xfrm>
            <a:off x="7620000" y="5410201"/>
            <a:ext cx="2590800" cy="1217613"/>
            <a:chOff x="3852" y="3396"/>
            <a:chExt cx="1632" cy="767"/>
          </a:xfrm>
        </p:grpSpPr>
        <p:grpSp>
          <p:nvGrpSpPr>
            <p:cNvPr id="24787" name="Group 211"/>
            <p:cNvGrpSpPr>
              <a:grpSpLocks/>
            </p:cNvGrpSpPr>
            <p:nvPr/>
          </p:nvGrpSpPr>
          <p:grpSpPr bwMode="auto">
            <a:xfrm>
              <a:off x="3852" y="3396"/>
              <a:ext cx="1632" cy="767"/>
              <a:chOff x="1536" y="3553"/>
              <a:chExt cx="1632" cy="767"/>
            </a:xfrm>
          </p:grpSpPr>
          <p:grpSp>
            <p:nvGrpSpPr>
              <p:cNvPr id="24786" name="Group 210"/>
              <p:cNvGrpSpPr>
                <a:grpSpLocks/>
              </p:cNvGrpSpPr>
              <p:nvPr/>
            </p:nvGrpSpPr>
            <p:grpSpPr bwMode="auto">
              <a:xfrm>
                <a:off x="1536" y="3553"/>
                <a:ext cx="1307" cy="767"/>
                <a:chOff x="3851" y="3383"/>
                <a:chExt cx="1307" cy="767"/>
              </a:xfrm>
            </p:grpSpPr>
            <p:grpSp>
              <p:nvGrpSpPr>
                <p:cNvPr id="24658" name="Group 82"/>
                <p:cNvGrpSpPr>
                  <a:grpSpLocks/>
                </p:cNvGrpSpPr>
                <p:nvPr/>
              </p:nvGrpSpPr>
              <p:grpSpPr bwMode="auto">
                <a:xfrm>
                  <a:off x="4512" y="3696"/>
                  <a:ext cx="255" cy="321"/>
                  <a:chOff x="3093" y="1852"/>
                  <a:chExt cx="255" cy="321"/>
                </a:xfrm>
              </p:grpSpPr>
              <p:sp>
                <p:nvSpPr>
                  <p:cNvPr id="24659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3" y="1852"/>
                    <a:ext cx="29" cy="252"/>
                  </a:xfrm>
                  <a:prstGeom prst="lin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chemeClr val="tx1"/>
                        </a:solidFill>
                        <a:round/>
                        <a:headEnd type="triangle" w="med" len="med"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0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8" y="1942"/>
                    <a:ext cx="24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en-US" altLang="en-US">
                        <a:latin typeface="VNI-Times" pitchFamily="2" charset="0"/>
                      </a:rPr>
                      <a:t>I</a:t>
                    </a:r>
                    <a:r>
                      <a:rPr lang="en-US" altLang="en-US" baseline="-25000">
                        <a:latin typeface="VNI-Times" pitchFamily="2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24662" name="Group 86"/>
                <p:cNvGrpSpPr>
                  <a:grpSpLocks/>
                </p:cNvGrpSpPr>
                <p:nvPr/>
              </p:nvGrpSpPr>
              <p:grpSpPr bwMode="auto">
                <a:xfrm>
                  <a:off x="3851" y="3383"/>
                  <a:ext cx="1211" cy="1"/>
                  <a:chOff x="2399" y="1535"/>
                  <a:chExt cx="1211" cy="1"/>
                </a:xfrm>
              </p:grpSpPr>
              <p:sp>
                <p:nvSpPr>
                  <p:cNvPr id="24663" name="Line 87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3072" y="1535"/>
                    <a:ext cx="538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4" name="Line 8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399" y="1536"/>
                    <a:ext cx="42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5" name="Line 89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845" y="1536"/>
                    <a:ext cx="17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66" name="Group 90"/>
                <p:cNvGrpSpPr>
                  <a:grpSpLocks/>
                </p:cNvGrpSpPr>
                <p:nvPr/>
              </p:nvGrpSpPr>
              <p:grpSpPr bwMode="auto">
                <a:xfrm>
                  <a:off x="3908" y="4148"/>
                  <a:ext cx="1211" cy="2"/>
                  <a:chOff x="2468" y="2336"/>
                  <a:chExt cx="1211" cy="2"/>
                </a:xfrm>
              </p:grpSpPr>
              <p:sp>
                <p:nvSpPr>
                  <p:cNvPr id="24667" name="Line 91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975" y="2338"/>
                    <a:ext cx="70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8" name="Line 92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468" y="2338"/>
                    <a:ext cx="42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69" name="Line 93"/>
                  <p:cNvSpPr>
                    <a:spLocks noChangeShapeType="1"/>
                  </p:cNvSpPr>
                  <p:nvPr/>
                </p:nvSpPr>
                <p:spPr bwMode="auto">
                  <a:xfrm rot="-10800000">
                    <a:off x="2890" y="2336"/>
                    <a:ext cx="4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71" name="Group 95"/>
                <p:cNvGrpSpPr>
                  <a:grpSpLocks/>
                </p:cNvGrpSpPr>
                <p:nvPr/>
              </p:nvGrpSpPr>
              <p:grpSpPr bwMode="auto">
                <a:xfrm rot="10800000">
                  <a:off x="3948" y="3696"/>
                  <a:ext cx="1210" cy="48"/>
                  <a:chOff x="2256" y="2112"/>
                  <a:chExt cx="1306" cy="0"/>
                </a:xfrm>
              </p:grpSpPr>
              <p:sp>
                <p:nvSpPr>
                  <p:cNvPr id="24672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6" y="2112"/>
                    <a:ext cx="62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3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8" y="2112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74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4" y="2112"/>
                    <a:ext cx="29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aphicFrame>
            <p:nvGraphicFramePr>
              <p:cNvPr id="24675" name="Object 99"/>
              <p:cNvGraphicFramePr>
                <a:graphicFrameLocks noChangeAspect="1"/>
              </p:cNvGraphicFramePr>
              <p:nvPr/>
            </p:nvGraphicFramePr>
            <p:xfrm>
              <a:off x="2784" y="3744"/>
              <a:ext cx="384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89" name="Equation" r:id="rId12" imgW="203040" imgH="253800" progId="Equation.3">
                      <p:embed/>
                    </p:oleObj>
                  </mc:Choice>
                  <mc:Fallback>
                    <p:oleObj name="Equation" r:id="rId12" imgW="203040" imgH="253800" progId="Equation.3">
                      <p:embed/>
                      <p:pic>
                        <p:nvPicPr>
                          <p:cNvPr id="24675" name="Object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3744"/>
                            <a:ext cx="384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789" name="Line 213"/>
            <p:cNvSpPr>
              <a:spLocks noChangeShapeType="1"/>
            </p:cNvSpPr>
            <p:nvPr/>
          </p:nvSpPr>
          <p:spPr bwMode="auto">
            <a:xfrm flipV="1">
              <a:off x="4530" y="3690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235131" y="0"/>
            <a:ext cx="2063931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4813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3900"/>
                                        <p:tgtEl>
                                          <p:spTgt spid="2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2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3900"/>
                                        <p:tgtEl>
                                          <p:spTgt spid="24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6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39" dur="6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6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0017 -0.03519 " pathEditMode="relative" rAng="0" ptsTypes="AA">
                                      <p:cBhvr>
                                        <p:cTn id="45" dur="1600" fill="hold"/>
                                        <p:tgtEl>
                                          <p:spTgt spid="24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600"/>
                                        <p:tgtEl>
                                          <p:spTgt spid="2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600"/>
                                        <p:tgtEl>
                                          <p:spTgt spid="24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40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4" dur="40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5" dur="40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400" autoRev="1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8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519 L -0.00035 0.00231 " pathEditMode="relative" rAng="0" ptsTypes="AA">
                                      <p:cBhvr>
                                        <p:cTn id="74" dur="900" fill="hold"/>
                                        <p:tgtEl>
                                          <p:spTgt spid="24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87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2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2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3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animClr clrSpc="rgb" dir="cw">
                                      <p:cBhvr>
                                        <p:cTn id="83" dur="23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84" dur="23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300" fill="hold"/>
                                        <p:tgtEl>
                                          <p:spTgt spid="24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82"/>
                  </p:tgtEl>
                </p:cond>
              </p:nextCondLst>
            </p:seq>
          </p:childTnLst>
        </p:cTn>
      </p:par>
    </p:tnLst>
    <p:bldLst>
      <p:bldP spid="246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500" y="458804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III.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Suất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điện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động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tư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̣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cảm</a:t>
            </a:r>
            <a:r>
              <a:rPr lang="en-US" altLang="en-US" sz="2400" b="1" dirty="0" smtClean="0">
                <a:solidFill>
                  <a:srgbClr val="FF0000"/>
                </a:solidFill>
                <a:latin typeface="VNI-Times" pitchFamily="2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54440" y="3421362"/>
            <a:ext cx="110831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tỷ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7686" name="Object 3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15124939"/>
              </p:ext>
            </p:extLst>
          </p:nvPr>
        </p:nvGraphicFramePr>
        <p:xfrm>
          <a:off x="6301438" y="1691859"/>
          <a:ext cx="1676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" name="Equation" r:id="rId3" imgW="1358640" imgH="583920" progId="Equation.3">
                  <p:embed/>
                </p:oleObj>
              </mc:Choice>
              <mc:Fallback>
                <p:oleObj name="Equation" r:id="rId3" imgW="1358640" imgH="583920" progId="Equation.3">
                  <p:embed/>
                  <p:pic>
                    <p:nvPicPr>
                      <p:cNvPr id="2768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438" y="1691859"/>
                        <a:ext cx="1676400" cy="720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196739" y="939921"/>
            <a:ext cx="11861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91" name="Object 4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14831268"/>
              </p:ext>
            </p:extLst>
          </p:nvPr>
        </p:nvGraphicFramePr>
        <p:xfrm>
          <a:off x="8695508" y="182281"/>
          <a:ext cx="12192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name="Equation" r:id="rId5" imgW="965160" imgH="583920" progId="Equation.DSMT4">
                  <p:embed/>
                </p:oleObj>
              </mc:Choice>
              <mc:Fallback>
                <p:oleObj name="Equation" r:id="rId5" imgW="965160" imgH="583920" progId="Equation.DSMT4">
                  <p:embed/>
                  <p:pic>
                    <p:nvPicPr>
                      <p:cNvPr id="2769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5508" y="182281"/>
                        <a:ext cx="1219200" cy="7381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88740"/>
              </p:ext>
            </p:extLst>
          </p:nvPr>
        </p:nvGraphicFramePr>
        <p:xfrm>
          <a:off x="10206567" y="290529"/>
          <a:ext cx="1371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name="Equation" r:id="rId7" imgW="977760" imgH="241200" progId="Equation.3">
                  <p:embed/>
                </p:oleObj>
              </mc:Choice>
              <mc:Fallback>
                <p:oleObj name="Equation" r:id="rId7" imgW="977760" imgH="241200" progId="Equation.3">
                  <p:embed/>
                  <p:pic>
                    <p:nvPicPr>
                      <p:cNvPr id="2769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6567" y="290529"/>
                        <a:ext cx="1371600" cy="3365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190500" y="1751141"/>
            <a:ext cx="57139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69817" y="0"/>
            <a:ext cx="2246811" cy="458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773973" y="2471919"/>
            <a:ext cx="108041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là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(A/s)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77298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6223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947411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41066390"/>
              </p:ext>
            </p:extLst>
          </p:nvPr>
        </p:nvGraphicFramePr>
        <p:xfrm>
          <a:off x="1604554" y="2505576"/>
          <a:ext cx="1676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Equation" r:id="rId3" imgW="1358640" imgH="583920" progId="Equation.3">
                  <p:embed/>
                </p:oleObj>
              </mc:Choice>
              <mc:Fallback>
                <p:oleObj name="Equation" r:id="rId3" imgW="1358640" imgH="583920" progId="Equation.3">
                  <p:embed/>
                  <p:pic>
                    <p:nvPicPr>
                      <p:cNvPr id="2768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554" y="2505576"/>
                        <a:ext cx="1676400" cy="720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17617" y="2455090"/>
            <a:ext cx="1254034" cy="75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32312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89" grpId="0"/>
      <p:bldP spid="2769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606550" y="762001"/>
            <a:ext cx="262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IV. ỨNG DỤNG</a:t>
            </a:r>
          </a:p>
        </p:txBody>
      </p:sp>
      <p:sp>
        <p:nvSpPr>
          <p:cNvPr id="16388" name="TextBox 21"/>
          <p:cNvSpPr txBox="1">
            <a:spLocks noChangeArrowheads="1"/>
          </p:cNvSpPr>
          <p:nvPr/>
        </p:nvSpPr>
        <p:spPr bwMode="auto">
          <a:xfrm>
            <a:off x="1905000" y="1331913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tự cảm có nhiều ứng dụng trong các mạch điện xoay chiều, các mạch dao động và máy biến áp… </a:t>
            </a:r>
            <a:endParaRPr lang="vi-V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2605089"/>
            <a:ext cx="3276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4686300"/>
            <a:ext cx="38115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954588"/>
            <a:ext cx="3727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5943" y="0"/>
            <a:ext cx="2100943" cy="535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71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9"/>
          <p:cNvSpPr txBox="1">
            <a:spLocks noChangeArrowheads="1"/>
          </p:cNvSpPr>
          <p:nvPr/>
        </p:nvSpPr>
        <p:spPr bwMode="auto">
          <a:xfrm>
            <a:off x="1676401" y="228600"/>
            <a:ext cx="8832275" cy="553998"/>
          </a:xfrm>
          <a:prstGeom prst="rect">
            <a:avLst/>
          </a:prstGeom>
          <a:solidFill>
            <a:srgbClr val="00206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</a:rPr>
              <a:t>V. </a:t>
            </a:r>
            <a:r>
              <a:rPr lang="en-US" sz="3000" b="1" dirty="0">
                <a:solidFill>
                  <a:srgbClr val="FF0000"/>
                </a:solidFill>
              </a:rPr>
              <a:t>NĂNG LƯỢNG TỪ TRƯỜNG CỦA ỐNG DÂY</a:t>
            </a:r>
            <a:r>
              <a:rPr lang="en-US" sz="3000" b="1" dirty="0" smtClean="0">
                <a:solidFill>
                  <a:srgbClr val="FF0000"/>
                </a:solidFill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</a:rPr>
              <a:t>sgk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 Box 373"/>
          <p:cNvSpPr txBox="1">
            <a:spLocks noChangeArrowheads="1"/>
          </p:cNvSpPr>
          <p:nvPr/>
        </p:nvSpPr>
        <p:spPr bwMode="auto">
          <a:xfrm>
            <a:off x="1579419" y="810307"/>
            <a:ext cx="8956964" cy="21852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Khi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cho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dòng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điện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có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cường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độ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i</a:t>
            </a:r>
            <a:r>
              <a:rPr lang="en-US" sz="3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chạy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qua 1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ống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dây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có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hệ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số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tự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cảm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L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thì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năng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lượng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trong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ống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dây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chính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là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năng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lượng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từ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trường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trong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ống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dây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  <a:latin typeface="Tempus Sans ITC" panose="04020404030D07020202" pitchFamily="82" charset="0"/>
              </a:rPr>
              <a:t>là</a:t>
            </a:r>
            <a:r>
              <a:rPr lang="en-US" sz="3400" b="1" i="1" dirty="0">
                <a:solidFill>
                  <a:srgbClr val="0000FF"/>
                </a:solidFill>
                <a:latin typeface="Tempus Sans ITC" panose="04020404030D07020202" pitchFamily="82" charset="0"/>
              </a:rPr>
              <a:t> :</a:t>
            </a:r>
            <a:endParaRPr lang="en-US" sz="3400" b="1" i="1" dirty="0">
              <a:solidFill>
                <a:srgbClr val="0000FF"/>
              </a:solidFill>
              <a:latin typeface="Tempus Sans ITC" panose="04020404030D07020202" pitchFamily="82" charset="0"/>
            </a:endParaRPr>
          </a:p>
        </p:txBody>
      </p:sp>
      <p:graphicFrame>
        <p:nvGraphicFramePr>
          <p:cNvPr id="6" name="Object 154"/>
          <p:cNvGraphicFramePr>
            <a:graphicFrameLocks noChangeAspect="1"/>
          </p:cNvGraphicFramePr>
          <p:nvPr>
            <p:extLst/>
          </p:nvPr>
        </p:nvGraphicFramePr>
        <p:xfrm>
          <a:off x="5364164" y="2863850"/>
          <a:ext cx="316547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6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4" y="2863850"/>
                        <a:ext cx="3165475" cy="13160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-195943" y="0"/>
            <a:ext cx="2155372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1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7741" y="43078"/>
            <a:ext cx="2848969" cy="628934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620" y="734137"/>
            <a:ext cx="8763000" cy="141936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riêng của một mạch kín phụ thuộc vào:</a:t>
            </a:r>
          </a:p>
          <a:p>
            <a:pPr marL="0" indent="0"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cường độ dòng điện qua </a:t>
            </a: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mạch.	B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điện trở của mạch.</a:t>
            </a:r>
          </a:p>
          <a:p>
            <a:pPr marL="0" indent="0"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chiều dài của dây </a:t>
            </a: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dẫn.		D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tiết diện dây dẫn.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3620" y="2277755"/>
            <a:ext cx="11510750" cy="2735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Hiện tượng tự cảm là hiện tượng cảm ứng điện từ do sự biến thiên từ thông qua mạch gây ra bởi:</a:t>
            </a:r>
          </a:p>
          <a:p>
            <a:pPr marL="0" indent="0"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biến thiên của chính cường độ dòng điện trong mạch.</a:t>
            </a:r>
          </a:p>
          <a:p>
            <a:pPr marL="0" indent="0"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sự chuyển động của nam châm với mạch.</a:t>
            </a:r>
          </a:p>
          <a:p>
            <a:pPr marL="0" indent="0"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sự chuyển động của mạch với nam châm.</a:t>
            </a:r>
          </a:p>
          <a:p>
            <a:pPr marL="0" indent="0"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sự biến thiên của từ trường Trái Đất.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3620" y="5018679"/>
            <a:ext cx="11409527" cy="134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Suất điện động tự cảm của mạch điện tỉ lệ với: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điện trở của mạch.			B. từ thông cực đại qua mạch.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từ thông cực tiểu qua mạch.	D. tốc độ biến thiên cường độ dòng điện qua mạch.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619" y="1149969"/>
            <a:ext cx="4400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cường độ dòng điện qua mạch.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619" y="3007658"/>
            <a:ext cx="748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biến thiên của chính cường độ dòng điện trong mạch.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3387" y="5896730"/>
            <a:ext cx="649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tốc độ biến thiên cường độ dòng điện qua mạch.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69817" y="43078"/>
            <a:ext cx="2090057" cy="440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57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7754" y="956059"/>
            <a:ext cx="1097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50cm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0,01s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1,5A.Tính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037806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75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365375" y="586200"/>
            <a:ext cx="1901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Từ thông:  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90179"/>
              </p:ext>
            </p:extLst>
          </p:nvPr>
        </p:nvGraphicFramePr>
        <p:xfrm>
          <a:off x="6135807" y="739094"/>
          <a:ext cx="26654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850531" imgH="177723" progId="Equation.3">
                  <p:embed/>
                </p:oleObj>
              </mc:Choice>
              <mc:Fallback>
                <p:oleObj name="Equation" r:id="rId4" imgW="850531" imgH="177723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807" y="739094"/>
                        <a:ext cx="26654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562600" y="762000"/>
            <a:ext cx="381000" cy="914400"/>
            <a:chOff x="528" y="1632"/>
            <a:chExt cx="288" cy="672"/>
          </a:xfrm>
        </p:grpSpPr>
        <p:sp>
          <p:nvSpPr>
            <p:cNvPr id="3089" name="AutoShape 9"/>
            <p:cNvSpPr>
              <a:spLocks noChangeArrowheads="1"/>
            </p:cNvSpPr>
            <p:nvPr/>
          </p:nvSpPr>
          <p:spPr bwMode="auto">
            <a:xfrm>
              <a:off x="528" y="1920"/>
              <a:ext cx="288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090" name="AutoShape 8"/>
            <p:cNvSpPr>
              <a:spLocks noChangeArrowheads="1"/>
            </p:cNvSpPr>
            <p:nvPr/>
          </p:nvSpPr>
          <p:spPr bwMode="auto">
            <a:xfrm>
              <a:off x="528" y="1632"/>
              <a:ext cx="288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091" name="Text Box 10"/>
            <p:cNvSpPr txBox="1">
              <a:spLocks noChangeArrowheads="1"/>
            </p:cNvSpPr>
            <p:nvPr/>
          </p:nvSpPr>
          <p:spPr bwMode="auto">
            <a:xfrm>
              <a:off x="528" y="2016"/>
              <a:ext cx="28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3092" name="Text Box 11"/>
            <p:cNvSpPr txBox="1">
              <a:spLocks noChangeArrowheads="1"/>
            </p:cNvSpPr>
            <p:nvPr/>
          </p:nvSpPr>
          <p:spPr bwMode="auto">
            <a:xfrm>
              <a:off x="528" y="1728"/>
              <a:ext cx="28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latin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648200" y="1752600"/>
            <a:ext cx="2209800" cy="1371600"/>
            <a:chOff x="3124200" y="2119745"/>
            <a:chExt cx="2438400" cy="1614055"/>
          </a:xfrm>
        </p:grpSpPr>
        <p:sp>
          <p:nvSpPr>
            <p:cNvPr id="7" name="Oval 6"/>
            <p:cNvSpPr/>
            <p:nvPr/>
          </p:nvSpPr>
          <p:spPr>
            <a:xfrm>
              <a:off x="3124200" y="2362600"/>
              <a:ext cx="2438400" cy="7621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343400" y="2119745"/>
              <a:ext cx="0" cy="609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3136002"/>
              <a:ext cx="0" cy="597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53406" y="3124200"/>
            <a:ext cx="1677988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 thay đổi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53406" y="4029075"/>
            <a:ext cx="1639888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 thay đổi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53406" y="5019675"/>
            <a:ext cx="1627188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 thay đổi</a:t>
            </a:r>
          </a:p>
        </p:txBody>
      </p:sp>
      <p:sp>
        <p:nvSpPr>
          <p:cNvPr id="32" name="Down Arrow 31"/>
          <p:cNvSpPr/>
          <p:nvPr/>
        </p:nvSpPr>
        <p:spPr>
          <a:xfrm rot="16200000">
            <a:off x="4025106" y="3914774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01406" y="4029075"/>
            <a:ext cx="1703388" cy="52387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6200000">
            <a:off x="6996906" y="3905249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949406" y="3190875"/>
            <a:ext cx="1981200" cy="22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CẢM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ỨNG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ĐIỆN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TỪ</a:t>
            </a:r>
          </a:p>
        </p:txBody>
      </p:sp>
      <p:sp>
        <p:nvSpPr>
          <p:cNvPr id="2" name="Rectangle 1"/>
          <p:cNvSpPr/>
          <p:nvPr/>
        </p:nvSpPr>
        <p:spPr>
          <a:xfrm>
            <a:off x="-339634" y="0"/>
            <a:ext cx="2193040" cy="5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88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16049"/>
              </p:ext>
            </p:extLst>
          </p:nvPr>
        </p:nvGraphicFramePr>
        <p:xfrm>
          <a:off x="6694489" y="774632"/>
          <a:ext cx="23622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4" imgW="952087" imgH="393529" progId="Equation.3">
                  <p:embed/>
                </p:oleObj>
              </mc:Choice>
              <mc:Fallback>
                <p:oleObj name="Equation" r:id="rId4" imgW="952087" imgH="393529" progId="Equation.3">
                  <p:embed/>
                  <p:pic>
                    <p:nvPicPr>
                      <p:cNvPr id="4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9" y="774632"/>
                        <a:ext cx="2362200" cy="9683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3"/>
          <p:cNvSpPr/>
          <p:nvPr/>
        </p:nvSpPr>
        <p:spPr bwMode="auto">
          <a:xfrm>
            <a:off x="2971800" y="890520"/>
            <a:ext cx="3429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86300" y="0"/>
            <a:ext cx="0" cy="1257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</p:cNvCxnSpPr>
          <p:nvPr/>
        </p:nvCxnSpPr>
        <p:spPr bwMode="auto">
          <a:xfrm>
            <a:off x="4686300" y="203352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4"/>
          </p:cNvCxnSpPr>
          <p:nvPr/>
        </p:nvCxnSpPr>
        <p:spPr bwMode="auto">
          <a:xfrm flipV="1">
            <a:off x="4686301" y="2012884"/>
            <a:ext cx="454025" cy="206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021862"/>
              </p:ext>
            </p:extLst>
          </p:nvPr>
        </p:nvGraphicFramePr>
        <p:xfrm>
          <a:off x="4800600" y="174557"/>
          <a:ext cx="457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6" imgW="152268" imgH="203024" progId="Equation.3">
                  <p:embed/>
                </p:oleObj>
              </mc:Choice>
              <mc:Fallback>
                <p:oleObj name="Equation" r:id="rId6" imgW="152268" imgH="203024" progId="Equation.3">
                  <p:embed/>
                  <p:pic>
                    <p:nvPicPr>
                      <p:cNvPr id="41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4557"/>
                        <a:ext cx="4572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>
            <a:stCxn id="4" idx="0"/>
          </p:cNvCxnSpPr>
          <p:nvPr/>
        </p:nvCxnSpPr>
        <p:spPr bwMode="auto">
          <a:xfrm flipV="1">
            <a:off x="4686300" y="43332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063676"/>
              </p:ext>
            </p:extLst>
          </p:nvPr>
        </p:nvGraphicFramePr>
        <p:xfrm>
          <a:off x="5029200" y="2033521"/>
          <a:ext cx="342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Equation" r:id="rId8" imgW="114201" imgH="203024" progId="Equation.3">
                  <p:embed/>
                </p:oleObj>
              </mc:Choice>
              <mc:Fallback>
                <p:oleObj name="Equation" r:id="rId8" imgW="114201" imgH="203024" progId="Equation.3">
                  <p:embed/>
                  <p:pic>
                    <p:nvPicPr>
                      <p:cNvPr id="41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33521"/>
                        <a:ext cx="3429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36726" y="3429000"/>
            <a:ext cx="1768475" cy="554038"/>
          </a:xfrm>
          <a:prstGeom prst="rect">
            <a:avLst/>
          </a:prstGeom>
          <a:solidFill>
            <a:srgbClr val="FFC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8589" y="2514600"/>
            <a:ext cx="1146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05800" y="2514601"/>
            <a:ext cx="1981200" cy="224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CẢM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ỨNG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ĐIỆN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TỪ</a:t>
            </a:r>
          </a:p>
        </p:txBody>
      </p:sp>
      <p:sp>
        <p:nvSpPr>
          <p:cNvPr id="33" name="Down Arrow 32"/>
          <p:cNvSpPr/>
          <p:nvPr/>
        </p:nvSpPr>
        <p:spPr>
          <a:xfrm rot="16200000">
            <a:off x="3924300" y="3335338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26014" y="3459164"/>
            <a:ext cx="1768475" cy="631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thay đổi</a:t>
            </a:r>
          </a:p>
        </p:txBody>
      </p:sp>
      <p:sp>
        <p:nvSpPr>
          <p:cNvPr id="35" name="Down Arrow 34"/>
          <p:cNvSpPr/>
          <p:nvPr/>
        </p:nvSpPr>
        <p:spPr>
          <a:xfrm rot="16200000">
            <a:off x="7353300" y="3335338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5400000">
            <a:off x="5562600" y="4191000"/>
            <a:ext cx="6858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3962400" y="4953000"/>
            <a:ext cx="3392488" cy="1676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THÔNG RIÊNG</a:t>
            </a:r>
          </a:p>
        </p:txBody>
      </p:sp>
      <p:sp>
        <p:nvSpPr>
          <p:cNvPr id="39" name="Cloud 38"/>
          <p:cNvSpPr/>
          <p:nvPr/>
        </p:nvSpPr>
        <p:spPr>
          <a:xfrm>
            <a:off x="7504114" y="5029200"/>
            <a:ext cx="3392487" cy="16764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 CẢM</a:t>
            </a:r>
          </a:p>
        </p:txBody>
      </p:sp>
      <p:sp>
        <p:nvSpPr>
          <p:cNvPr id="2" name="Rectangle 1"/>
          <p:cNvSpPr/>
          <p:nvPr/>
        </p:nvSpPr>
        <p:spPr>
          <a:xfrm>
            <a:off x="-117566" y="0"/>
            <a:ext cx="2063932" cy="433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57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30" grpId="0" animBg="1"/>
      <p:bldP spid="33" grpId="0" animBg="1"/>
      <p:bldP spid="34" grpId="0" animBg="1"/>
      <p:bldP spid="35" grpId="0" animBg="1"/>
      <p:bldP spid="14" grpId="0" animBg="1"/>
      <p:bldP spid="1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28" y="1526701"/>
            <a:ext cx="8678821" cy="1707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3691" y="0"/>
            <a:ext cx="210312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1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239" y="461169"/>
            <a:ext cx="5875361" cy="529431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Từ thông riêng của một mạch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32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13310291"/>
              </p:ext>
            </p:extLst>
          </p:nvPr>
        </p:nvGraphicFramePr>
        <p:xfrm>
          <a:off x="583513" y="2455353"/>
          <a:ext cx="1371600" cy="55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3" imgW="660240" imgH="241200" progId="Equation.3">
                  <p:embed/>
                </p:oleObj>
              </mc:Choice>
              <mc:Fallback>
                <p:oleObj name="Equation" r:id="rId3" imgW="660240" imgH="241200" progId="Equation.3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3" y="2455353"/>
                        <a:ext cx="1371600" cy="55879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833735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1. Định nghĩa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V="1">
            <a:off x="10048875" y="460694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0134600" y="33178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8915400" y="308295"/>
            <a:ext cx="2286000" cy="1774825"/>
            <a:chOff x="4080" y="816"/>
            <a:chExt cx="1440" cy="1118"/>
          </a:xfrm>
        </p:grpSpPr>
        <p:grpSp>
          <p:nvGrpSpPr>
            <p:cNvPr id="56341" name="Group 21"/>
            <p:cNvGrpSpPr>
              <a:grpSpLocks/>
            </p:cNvGrpSpPr>
            <p:nvPr/>
          </p:nvGrpSpPr>
          <p:grpSpPr bwMode="auto">
            <a:xfrm>
              <a:off x="4080" y="816"/>
              <a:ext cx="1440" cy="864"/>
              <a:chOff x="3840" y="816"/>
              <a:chExt cx="1440" cy="864"/>
            </a:xfrm>
          </p:grpSpPr>
          <p:sp>
            <p:nvSpPr>
              <p:cNvPr id="56329" name="Oval 9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344" cy="528"/>
              </a:xfrm>
              <a:prstGeom prst="ellips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332" name="Group 12"/>
              <p:cNvGrpSpPr>
                <a:grpSpLocks/>
              </p:cNvGrpSpPr>
              <p:nvPr/>
            </p:nvGrpSpPr>
            <p:grpSpPr bwMode="auto">
              <a:xfrm>
                <a:off x="3840" y="816"/>
                <a:ext cx="1296" cy="864"/>
                <a:chOff x="3696" y="816"/>
                <a:chExt cx="1296" cy="864"/>
              </a:xfrm>
            </p:grpSpPr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auto">
                <a:xfrm>
                  <a:off x="3696" y="816"/>
                  <a:ext cx="1296" cy="86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3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416" y="1632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33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560" y="1104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5088" y="1530"/>
              <a:ext cx="2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848100" y="2076314"/>
            <a:ext cx="62103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 L: </a:t>
            </a:r>
            <a:r>
              <a:rPr lang="en-US" altLang="en-US" sz="2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 hệ số tự cảm của ống dây.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+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Phụ thuộc vào dạng hình học của </a:t>
            </a:r>
            <a:r>
              <a:rPr lang="en-US" altLang="en-US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ống dây</a:t>
            </a:r>
            <a:endParaRPr lang="en-US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Đơn vị: H  (Henry</a:t>
            </a:r>
            <a:r>
              <a:rPr lang="en-US" altLang="en-US" sz="2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6352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05978478"/>
              </p:ext>
            </p:extLst>
          </p:nvPr>
        </p:nvGraphicFramePr>
        <p:xfrm>
          <a:off x="7476486" y="2907903"/>
          <a:ext cx="12096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5" imgW="660113" imgH="393529" progId="Equation.3">
                  <p:embed/>
                </p:oleObj>
              </mc:Choice>
              <mc:Fallback>
                <p:oleObj name="Equation" r:id="rId5" imgW="660113" imgH="393529" progId="Equation.3">
                  <p:embed/>
                  <p:pic>
                    <p:nvPicPr>
                      <p:cNvPr id="563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486" y="2907903"/>
                        <a:ext cx="12096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2876" y="1173622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vi-VN" sz="2400">
                <a:latin typeface="+mj-lt"/>
              </a:rPr>
              <a:t>Từ thông riêng của mạch là từ thông xuất hiện khi trong mạch kín có dòng điện cường độ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smtClean="0">
                <a:latin typeface="+mj-lt"/>
              </a:rPr>
              <a:t>.</a:t>
            </a:r>
            <a:endParaRPr lang="en-US" altLang="en-US" sz="240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28600" y="1882840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Biểu thức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6210300" y="4531606"/>
            <a:ext cx="3733800" cy="633413"/>
            <a:chOff x="3120" y="3201"/>
            <a:chExt cx="2352" cy="399"/>
          </a:xfrm>
        </p:grpSpPr>
        <p:grpSp>
          <p:nvGrpSpPr>
            <p:cNvPr id="28" name="Group 49"/>
            <p:cNvGrpSpPr>
              <a:grpSpLocks/>
            </p:cNvGrpSpPr>
            <p:nvPr/>
          </p:nvGrpSpPr>
          <p:grpSpPr bwMode="auto">
            <a:xfrm rot="16200000">
              <a:off x="4224" y="2880"/>
              <a:ext cx="144" cy="1296"/>
              <a:chOff x="2448" y="3277"/>
              <a:chExt cx="240" cy="1049"/>
            </a:xfrm>
          </p:grpSpPr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>
                <a:off x="2448" y="3742"/>
                <a:ext cx="240" cy="584"/>
              </a:xfrm>
              <a:custGeom>
                <a:avLst/>
                <a:gdLst>
                  <a:gd name="T0" fmla="*/ 1000 w 2000"/>
                  <a:gd name="T1" fmla="*/ 10 h 4864"/>
                  <a:gd name="T2" fmla="*/ 1707 w 2000"/>
                  <a:gd name="T3" fmla="*/ 190 h 4864"/>
                  <a:gd name="T4" fmla="*/ 2000 w 2000"/>
                  <a:gd name="T5" fmla="*/ 510 h 4864"/>
                  <a:gd name="T6" fmla="*/ 1707 w 2000"/>
                  <a:gd name="T7" fmla="*/ 830 h 4864"/>
                  <a:gd name="T8" fmla="*/ 1000 w 2000"/>
                  <a:gd name="T9" fmla="*/ 1010 h 4864"/>
                  <a:gd name="T10" fmla="*/ 293 w 2000"/>
                  <a:gd name="T11" fmla="*/ 990 h 4864"/>
                  <a:gd name="T12" fmla="*/ 0 w 2000"/>
                  <a:gd name="T13" fmla="*/ 830 h 4864"/>
                  <a:gd name="T14" fmla="*/ 293 w 2000"/>
                  <a:gd name="T15" fmla="*/ 670 h 4864"/>
                  <a:gd name="T16" fmla="*/ 1000 w 2000"/>
                  <a:gd name="T17" fmla="*/ 650 h 4864"/>
                  <a:gd name="T18" fmla="*/ 1707 w 2000"/>
                  <a:gd name="T19" fmla="*/ 830 h 4864"/>
                  <a:gd name="T20" fmla="*/ 2000 w 2000"/>
                  <a:gd name="T21" fmla="*/ 1150 h 4864"/>
                  <a:gd name="T22" fmla="*/ 1707 w 2000"/>
                  <a:gd name="T23" fmla="*/ 1470 h 4864"/>
                  <a:gd name="T24" fmla="*/ 1000 w 2000"/>
                  <a:gd name="T25" fmla="*/ 1650 h 4864"/>
                  <a:gd name="T26" fmla="*/ 293 w 2000"/>
                  <a:gd name="T27" fmla="*/ 1630 h 4864"/>
                  <a:gd name="T28" fmla="*/ 0 w 2000"/>
                  <a:gd name="T29" fmla="*/ 1470 h 4864"/>
                  <a:gd name="T30" fmla="*/ 293 w 2000"/>
                  <a:gd name="T31" fmla="*/ 1310 h 4864"/>
                  <a:gd name="T32" fmla="*/ 1000 w 2000"/>
                  <a:gd name="T33" fmla="*/ 1290 h 4864"/>
                  <a:gd name="T34" fmla="*/ 1707 w 2000"/>
                  <a:gd name="T35" fmla="*/ 1470 h 4864"/>
                  <a:gd name="T36" fmla="*/ 2000 w 2000"/>
                  <a:gd name="T37" fmla="*/ 1790 h 4864"/>
                  <a:gd name="T38" fmla="*/ 1707 w 2000"/>
                  <a:gd name="T39" fmla="*/ 2110 h 4864"/>
                  <a:gd name="T40" fmla="*/ 1000 w 2000"/>
                  <a:gd name="T41" fmla="*/ 2290 h 4864"/>
                  <a:gd name="T42" fmla="*/ 293 w 2000"/>
                  <a:gd name="T43" fmla="*/ 2270 h 4864"/>
                  <a:gd name="T44" fmla="*/ 0 w 2000"/>
                  <a:gd name="T45" fmla="*/ 2110 h 4864"/>
                  <a:gd name="T46" fmla="*/ 293 w 2000"/>
                  <a:gd name="T47" fmla="*/ 1950 h 4864"/>
                  <a:gd name="T48" fmla="*/ 1000 w 2000"/>
                  <a:gd name="T49" fmla="*/ 1930 h 4864"/>
                  <a:gd name="T50" fmla="*/ 1707 w 2000"/>
                  <a:gd name="T51" fmla="*/ 2110 h 4864"/>
                  <a:gd name="T52" fmla="*/ 2000 w 2000"/>
                  <a:gd name="T53" fmla="*/ 2430 h 4864"/>
                  <a:gd name="T54" fmla="*/ 1707 w 2000"/>
                  <a:gd name="T55" fmla="*/ 2750 h 4864"/>
                  <a:gd name="T56" fmla="*/ 1000 w 2000"/>
                  <a:gd name="T57" fmla="*/ 2930 h 4864"/>
                  <a:gd name="T58" fmla="*/ 293 w 2000"/>
                  <a:gd name="T59" fmla="*/ 2910 h 4864"/>
                  <a:gd name="T60" fmla="*/ 0 w 2000"/>
                  <a:gd name="T61" fmla="*/ 2750 h 4864"/>
                  <a:gd name="T62" fmla="*/ 293 w 2000"/>
                  <a:gd name="T63" fmla="*/ 2590 h 4864"/>
                  <a:gd name="T64" fmla="*/ 1000 w 2000"/>
                  <a:gd name="T65" fmla="*/ 2570 h 4864"/>
                  <a:gd name="T66" fmla="*/ 1707 w 2000"/>
                  <a:gd name="T67" fmla="*/ 2750 h 4864"/>
                  <a:gd name="T68" fmla="*/ 2000 w 2000"/>
                  <a:gd name="T69" fmla="*/ 3070 h 4864"/>
                  <a:gd name="T70" fmla="*/ 1707 w 2000"/>
                  <a:gd name="T71" fmla="*/ 3390 h 4864"/>
                  <a:gd name="T72" fmla="*/ 1000 w 2000"/>
                  <a:gd name="T73" fmla="*/ 3570 h 4864"/>
                  <a:gd name="T74" fmla="*/ 293 w 2000"/>
                  <a:gd name="T75" fmla="*/ 3550 h 4864"/>
                  <a:gd name="T76" fmla="*/ 0 w 2000"/>
                  <a:gd name="T77" fmla="*/ 3390 h 4864"/>
                  <a:gd name="T78" fmla="*/ 293 w 2000"/>
                  <a:gd name="T79" fmla="*/ 3230 h 4864"/>
                  <a:gd name="T80" fmla="*/ 1000 w 2000"/>
                  <a:gd name="T81" fmla="*/ 3210 h 4864"/>
                  <a:gd name="T82" fmla="*/ 1707 w 2000"/>
                  <a:gd name="T83" fmla="*/ 3390 h 4864"/>
                  <a:gd name="T84" fmla="*/ 2000 w 2000"/>
                  <a:gd name="T85" fmla="*/ 3710 h 4864"/>
                  <a:gd name="T86" fmla="*/ 1707 w 2000"/>
                  <a:gd name="T87" fmla="*/ 4030 h 4864"/>
                  <a:gd name="T88" fmla="*/ 1000 w 2000"/>
                  <a:gd name="T89" fmla="*/ 4210 h 4864"/>
                  <a:gd name="T90" fmla="*/ 293 w 2000"/>
                  <a:gd name="T91" fmla="*/ 4190 h 4864"/>
                  <a:gd name="T92" fmla="*/ 0 w 2000"/>
                  <a:gd name="T93" fmla="*/ 4030 h 4864"/>
                  <a:gd name="T94" fmla="*/ 293 w 2000"/>
                  <a:gd name="T95" fmla="*/ 3870 h 4864"/>
                  <a:gd name="T96" fmla="*/ 1000 w 2000"/>
                  <a:gd name="T97" fmla="*/ 3850 h 4864"/>
                  <a:gd name="T98" fmla="*/ 1707 w 2000"/>
                  <a:gd name="T99" fmla="*/ 4030 h 4864"/>
                  <a:gd name="T100" fmla="*/ 2000 w 2000"/>
                  <a:gd name="T101" fmla="*/ 4350 h 4864"/>
                  <a:gd name="T102" fmla="*/ 1707 w 2000"/>
                  <a:gd name="T103" fmla="*/ 4670 h 4864"/>
                  <a:gd name="T104" fmla="*/ 1000 w 2000"/>
                  <a:gd name="T105" fmla="*/ 485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auto">
              <a:xfrm>
                <a:off x="2448" y="3277"/>
                <a:ext cx="240" cy="584"/>
              </a:xfrm>
              <a:custGeom>
                <a:avLst/>
                <a:gdLst>
                  <a:gd name="T0" fmla="*/ 1000 w 2000"/>
                  <a:gd name="T1" fmla="*/ 10 h 4864"/>
                  <a:gd name="T2" fmla="*/ 1707 w 2000"/>
                  <a:gd name="T3" fmla="*/ 190 h 4864"/>
                  <a:gd name="T4" fmla="*/ 2000 w 2000"/>
                  <a:gd name="T5" fmla="*/ 510 h 4864"/>
                  <a:gd name="T6" fmla="*/ 1707 w 2000"/>
                  <a:gd name="T7" fmla="*/ 830 h 4864"/>
                  <a:gd name="T8" fmla="*/ 1000 w 2000"/>
                  <a:gd name="T9" fmla="*/ 1010 h 4864"/>
                  <a:gd name="T10" fmla="*/ 293 w 2000"/>
                  <a:gd name="T11" fmla="*/ 990 h 4864"/>
                  <a:gd name="T12" fmla="*/ 0 w 2000"/>
                  <a:gd name="T13" fmla="*/ 830 h 4864"/>
                  <a:gd name="T14" fmla="*/ 293 w 2000"/>
                  <a:gd name="T15" fmla="*/ 670 h 4864"/>
                  <a:gd name="T16" fmla="*/ 1000 w 2000"/>
                  <a:gd name="T17" fmla="*/ 650 h 4864"/>
                  <a:gd name="T18" fmla="*/ 1707 w 2000"/>
                  <a:gd name="T19" fmla="*/ 830 h 4864"/>
                  <a:gd name="T20" fmla="*/ 2000 w 2000"/>
                  <a:gd name="T21" fmla="*/ 1150 h 4864"/>
                  <a:gd name="T22" fmla="*/ 1707 w 2000"/>
                  <a:gd name="T23" fmla="*/ 1470 h 4864"/>
                  <a:gd name="T24" fmla="*/ 1000 w 2000"/>
                  <a:gd name="T25" fmla="*/ 1650 h 4864"/>
                  <a:gd name="T26" fmla="*/ 293 w 2000"/>
                  <a:gd name="T27" fmla="*/ 1630 h 4864"/>
                  <a:gd name="T28" fmla="*/ 0 w 2000"/>
                  <a:gd name="T29" fmla="*/ 1470 h 4864"/>
                  <a:gd name="T30" fmla="*/ 293 w 2000"/>
                  <a:gd name="T31" fmla="*/ 1310 h 4864"/>
                  <a:gd name="T32" fmla="*/ 1000 w 2000"/>
                  <a:gd name="T33" fmla="*/ 1290 h 4864"/>
                  <a:gd name="T34" fmla="*/ 1707 w 2000"/>
                  <a:gd name="T35" fmla="*/ 1470 h 4864"/>
                  <a:gd name="T36" fmla="*/ 2000 w 2000"/>
                  <a:gd name="T37" fmla="*/ 1790 h 4864"/>
                  <a:gd name="T38" fmla="*/ 1707 w 2000"/>
                  <a:gd name="T39" fmla="*/ 2110 h 4864"/>
                  <a:gd name="T40" fmla="*/ 1000 w 2000"/>
                  <a:gd name="T41" fmla="*/ 2290 h 4864"/>
                  <a:gd name="T42" fmla="*/ 293 w 2000"/>
                  <a:gd name="T43" fmla="*/ 2270 h 4864"/>
                  <a:gd name="T44" fmla="*/ 0 w 2000"/>
                  <a:gd name="T45" fmla="*/ 2110 h 4864"/>
                  <a:gd name="T46" fmla="*/ 293 w 2000"/>
                  <a:gd name="T47" fmla="*/ 1950 h 4864"/>
                  <a:gd name="T48" fmla="*/ 1000 w 2000"/>
                  <a:gd name="T49" fmla="*/ 1930 h 4864"/>
                  <a:gd name="T50" fmla="*/ 1707 w 2000"/>
                  <a:gd name="T51" fmla="*/ 2110 h 4864"/>
                  <a:gd name="T52" fmla="*/ 2000 w 2000"/>
                  <a:gd name="T53" fmla="*/ 2430 h 4864"/>
                  <a:gd name="T54" fmla="*/ 1707 w 2000"/>
                  <a:gd name="T55" fmla="*/ 2750 h 4864"/>
                  <a:gd name="T56" fmla="*/ 1000 w 2000"/>
                  <a:gd name="T57" fmla="*/ 2930 h 4864"/>
                  <a:gd name="T58" fmla="*/ 293 w 2000"/>
                  <a:gd name="T59" fmla="*/ 2910 h 4864"/>
                  <a:gd name="T60" fmla="*/ 0 w 2000"/>
                  <a:gd name="T61" fmla="*/ 2750 h 4864"/>
                  <a:gd name="T62" fmla="*/ 293 w 2000"/>
                  <a:gd name="T63" fmla="*/ 2590 h 4864"/>
                  <a:gd name="T64" fmla="*/ 1000 w 2000"/>
                  <a:gd name="T65" fmla="*/ 2570 h 4864"/>
                  <a:gd name="T66" fmla="*/ 1707 w 2000"/>
                  <a:gd name="T67" fmla="*/ 2750 h 4864"/>
                  <a:gd name="T68" fmla="*/ 2000 w 2000"/>
                  <a:gd name="T69" fmla="*/ 3070 h 4864"/>
                  <a:gd name="T70" fmla="*/ 1707 w 2000"/>
                  <a:gd name="T71" fmla="*/ 3390 h 4864"/>
                  <a:gd name="T72" fmla="*/ 1000 w 2000"/>
                  <a:gd name="T73" fmla="*/ 3570 h 4864"/>
                  <a:gd name="T74" fmla="*/ 293 w 2000"/>
                  <a:gd name="T75" fmla="*/ 3550 h 4864"/>
                  <a:gd name="T76" fmla="*/ 0 w 2000"/>
                  <a:gd name="T77" fmla="*/ 3390 h 4864"/>
                  <a:gd name="T78" fmla="*/ 293 w 2000"/>
                  <a:gd name="T79" fmla="*/ 3230 h 4864"/>
                  <a:gd name="T80" fmla="*/ 1000 w 2000"/>
                  <a:gd name="T81" fmla="*/ 3210 h 4864"/>
                  <a:gd name="T82" fmla="*/ 1707 w 2000"/>
                  <a:gd name="T83" fmla="*/ 3390 h 4864"/>
                  <a:gd name="T84" fmla="*/ 2000 w 2000"/>
                  <a:gd name="T85" fmla="*/ 3710 h 4864"/>
                  <a:gd name="T86" fmla="*/ 1707 w 2000"/>
                  <a:gd name="T87" fmla="*/ 4030 h 4864"/>
                  <a:gd name="T88" fmla="*/ 1000 w 2000"/>
                  <a:gd name="T89" fmla="*/ 4210 h 4864"/>
                  <a:gd name="T90" fmla="*/ 293 w 2000"/>
                  <a:gd name="T91" fmla="*/ 4190 h 4864"/>
                  <a:gd name="T92" fmla="*/ 0 w 2000"/>
                  <a:gd name="T93" fmla="*/ 4030 h 4864"/>
                  <a:gd name="T94" fmla="*/ 293 w 2000"/>
                  <a:gd name="T95" fmla="*/ 3870 h 4864"/>
                  <a:gd name="T96" fmla="*/ 1000 w 2000"/>
                  <a:gd name="T97" fmla="*/ 3850 h 4864"/>
                  <a:gd name="T98" fmla="*/ 1707 w 2000"/>
                  <a:gd name="T99" fmla="*/ 4030 h 4864"/>
                  <a:gd name="T100" fmla="*/ 2000 w 2000"/>
                  <a:gd name="T101" fmla="*/ 4350 h 4864"/>
                  <a:gd name="T102" fmla="*/ 1707 w 2000"/>
                  <a:gd name="T103" fmla="*/ 4670 h 4864"/>
                  <a:gd name="T104" fmla="*/ 1000 w 2000"/>
                  <a:gd name="T105" fmla="*/ 485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52"/>
            <p:cNvSpPr>
              <a:spLocks noChangeShapeType="1"/>
            </p:cNvSpPr>
            <p:nvPr/>
          </p:nvSpPr>
          <p:spPr bwMode="auto">
            <a:xfrm>
              <a:off x="4944" y="3552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>
              <a:off x="3120" y="3540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54"/>
            <p:cNvSpPr txBox="1">
              <a:spLocks noChangeArrowheads="1"/>
            </p:cNvSpPr>
            <p:nvPr/>
          </p:nvSpPr>
          <p:spPr bwMode="auto">
            <a:xfrm>
              <a:off x="3936" y="3201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70803" y="3998246"/>
            <a:ext cx="8415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</a:t>
            </a: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ộ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tự cảm của ống dây có chiều dài </a:t>
            </a: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tiết diện </a:t>
            </a: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gồm </a:t>
            </a: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vòng dây</a:t>
            </a:r>
          </a:p>
        </p:txBody>
      </p:sp>
      <p:sp>
        <p:nvSpPr>
          <p:cNvPr id="4" name="Action Button: Forward or Next 3">
            <a:hlinkClick r:id="rId7" action="ppaction://hlinksldjump" highlightClick="1"/>
          </p:cNvPr>
          <p:cNvSpPr/>
          <p:nvPr/>
        </p:nvSpPr>
        <p:spPr>
          <a:xfrm>
            <a:off x="11300346" y="5767701"/>
            <a:ext cx="409433" cy="461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09006" y="0"/>
            <a:ext cx="2164119" cy="460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56324" grpId="0"/>
      <p:bldP spid="56334" grpId="0" animBg="1"/>
      <p:bldP spid="56335" grpId="0"/>
      <p:bldP spid="56346" grpId="0"/>
      <p:bldP spid="23" grpId="0"/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15838"/>
              </p:ext>
            </p:extLst>
          </p:nvPr>
        </p:nvGraphicFramePr>
        <p:xfrm>
          <a:off x="5165318" y="2539206"/>
          <a:ext cx="37798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3" imgW="1803240" imgH="393480" progId="Equation.3">
                  <p:embed/>
                </p:oleObj>
              </mc:Choice>
              <mc:Fallback>
                <p:oleObj name="Equation" r:id="rId3" imgW="1803240" imgH="393480" progId="Equation.3">
                  <p:embed/>
                  <p:pic>
                    <p:nvPicPr>
                      <p:cNvPr id="55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318" y="2539206"/>
                        <a:ext cx="377983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495300" y="1651794"/>
            <a:ext cx="6400800" cy="774700"/>
            <a:chOff x="288" y="458"/>
            <a:chExt cx="4032" cy="488"/>
          </a:xfrm>
        </p:grpSpPr>
        <p:graphicFrame>
          <p:nvGraphicFramePr>
            <p:cNvPr id="55313" name="Object 17"/>
            <p:cNvGraphicFramePr>
              <a:graphicFrameLocks noChangeAspect="1"/>
            </p:cNvGraphicFramePr>
            <p:nvPr/>
          </p:nvGraphicFramePr>
          <p:xfrm>
            <a:off x="3024" y="458"/>
            <a:ext cx="1296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9" name="Equation" r:id="rId5" imgW="1028520" imgH="393480" progId="Equation.3">
                    <p:embed/>
                  </p:oleObj>
                </mc:Choice>
                <mc:Fallback>
                  <p:oleObj name="Equation" r:id="rId5" imgW="1028520" imgH="393480" progId="Equation.3">
                    <p:embed/>
                    <p:pic>
                      <p:nvPicPr>
                        <p:cNvPr id="5531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458"/>
                          <a:ext cx="1296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288" y="623"/>
              <a:ext cx="212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 trường trong lòng ống dây: </a:t>
              </a:r>
            </a:p>
          </p:txBody>
        </p:sp>
      </p:grpSp>
      <p:grpSp>
        <p:nvGrpSpPr>
          <p:cNvPr id="55315" name="Group 19"/>
          <p:cNvGrpSpPr>
            <a:grpSpLocks/>
          </p:cNvGrpSpPr>
          <p:nvPr/>
        </p:nvGrpSpPr>
        <p:grpSpPr bwMode="auto">
          <a:xfrm>
            <a:off x="495300" y="2426494"/>
            <a:ext cx="9249201" cy="769938"/>
            <a:chOff x="144" y="900"/>
            <a:chExt cx="3587" cy="485"/>
          </a:xfrm>
        </p:grpSpPr>
        <p:graphicFrame>
          <p:nvGraphicFramePr>
            <p:cNvPr id="55316" name="Object 20"/>
            <p:cNvGraphicFramePr>
              <a:graphicFrameLocks noChangeAspect="1"/>
            </p:cNvGraphicFramePr>
            <p:nvPr/>
          </p:nvGraphicFramePr>
          <p:xfrm>
            <a:off x="3580" y="1000"/>
            <a:ext cx="151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0" name="Equation" r:id="rId7" imgW="114120" imgH="215640" progId="Equation.3">
                    <p:embed/>
                  </p:oleObj>
                </mc:Choice>
                <mc:Fallback>
                  <p:oleObj name="Equation" r:id="rId7" imgW="114120" imgH="215640" progId="Equation.3">
                    <p:embed/>
                    <p:pic>
                      <p:nvPicPr>
                        <p:cNvPr id="5531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0" y="1000"/>
                          <a:ext cx="151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144" y="900"/>
              <a:ext cx="311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 thông xuyên qua lòng ống </a:t>
              </a:r>
            </a:p>
            <a:p>
              <a:pPr algn="l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dây gồm N vòng dây:</a:t>
              </a:r>
              <a:r>
                <a:rPr lang="en-US" altLang="en-US" sz="20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altLang="en-US" sz="2400" i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 = NBS</a:t>
              </a:r>
              <a:r>
                <a:rPr lang="en-US" altLang="en-US" i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</p:grpSp>
      <p:graphicFrame>
        <p:nvGraphicFramePr>
          <p:cNvPr id="55318" name="Object 2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90576248"/>
              </p:ext>
            </p:extLst>
          </p:nvPr>
        </p:nvGraphicFramePr>
        <p:xfrm>
          <a:off x="2802342" y="3488135"/>
          <a:ext cx="28479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9" imgW="1346040" imgH="431640" progId="Equation.3">
                  <p:embed/>
                </p:oleObj>
              </mc:Choice>
              <mc:Fallback>
                <p:oleObj name="Equation" r:id="rId9" imgW="1346040" imgH="431640" progId="Equation.3">
                  <p:embed/>
                  <p:pic>
                    <p:nvPicPr>
                      <p:cNvPr id="553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342" y="3488135"/>
                        <a:ext cx="2847975" cy="81121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51" name="Group 55"/>
          <p:cNvGrpSpPr>
            <a:grpSpLocks/>
          </p:cNvGrpSpPr>
          <p:nvPr/>
        </p:nvGrpSpPr>
        <p:grpSpPr bwMode="auto">
          <a:xfrm>
            <a:off x="6010701" y="3437364"/>
            <a:ext cx="3733800" cy="633413"/>
            <a:chOff x="3120" y="3201"/>
            <a:chExt cx="2352" cy="399"/>
          </a:xfrm>
        </p:grpSpPr>
        <p:grpSp>
          <p:nvGrpSpPr>
            <p:cNvPr id="55345" name="Group 49"/>
            <p:cNvGrpSpPr>
              <a:grpSpLocks/>
            </p:cNvGrpSpPr>
            <p:nvPr/>
          </p:nvGrpSpPr>
          <p:grpSpPr bwMode="auto">
            <a:xfrm rot="16200000">
              <a:off x="4224" y="2880"/>
              <a:ext cx="144" cy="1296"/>
              <a:chOff x="2448" y="3277"/>
              <a:chExt cx="240" cy="1049"/>
            </a:xfrm>
          </p:grpSpPr>
          <p:sp>
            <p:nvSpPr>
              <p:cNvPr id="55346" name="Freeform 50"/>
              <p:cNvSpPr>
                <a:spLocks/>
              </p:cNvSpPr>
              <p:nvPr/>
            </p:nvSpPr>
            <p:spPr bwMode="auto">
              <a:xfrm>
                <a:off x="2448" y="3742"/>
                <a:ext cx="240" cy="584"/>
              </a:xfrm>
              <a:custGeom>
                <a:avLst/>
                <a:gdLst>
                  <a:gd name="T0" fmla="*/ 1000 w 2000"/>
                  <a:gd name="T1" fmla="*/ 10 h 4864"/>
                  <a:gd name="T2" fmla="*/ 1707 w 2000"/>
                  <a:gd name="T3" fmla="*/ 190 h 4864"/>
                  <a:gd name="T4" fmla="*/ 2000 w 2000"/>
                  <a:gd name="T5" fmla="*/ 510 h 4864"/>
                  <a:gd name="T6" fmla="*/ 1707 w 2000"/>
                  <a:gd name="T7" fmla="*/ 830 h 4864"/>
                  <a:gd name="T8" fmla="*/ 1000 w 2000"/>
                  <a:gd name="T9" fmla="*/ 1010 h 4864"/>
                  <a:gd name="T10" fmla="*/ 293 w 2000"/>
                  <a:gd name="T11" fmla="*/ 990 h 4864"/>
                  <a:gd name="T12" fmla="*/ 0 w 2000"/>
                  <a:gd name="T13" fmla="*/ 830 h 4864"/>
                  <a:gd name="T14" fmla="*/ 293 w 2000"/>
                  <a:gd name="T15" fmla="*/ 670 h 4864"/>
                  <a:gd name="T16" fmla="*/ 1000 w 2000"/>
                  <a:gd name="T17" fmla="*/ 650 h 4864"/>
                  <a:gd name="T18" fmla="*/ 1707 w 2000"/>
                  <a:gd name="T19" fmla="*/ 830 h 4864"/>
                  <a:gd name="T20" fmla="*/ 2000 w 2000"/>
                  <a:gd name="T21" fmla="*/ 1150 h 4864"/>
                  <a:gd name="T22" fmla="*/ 1707 w 2000"/>
                  <a:gd name="T23" fmla="*/ 1470 h 4864"/>
                  <a:gd name="T24" fmla="*/ 1000 w 2000"/>
                  <a:gd name="T25" fmla="*/ 1650 h 4864"/>
                  <a:gd name="T26" fmla="*/ 293 w 2000"/>
                  <a:gd name="T27" fmla="*/ 1630 h 4864"/>
                  <a:gd name="T28" fmla="*/ 0 w 2000"/>
                  <a:gd name="T29" fmla="*/ 1470 h 4864"/>
                  <a:gd name="T30" fmla="*/ 293 w 2000"/>
                  <a:gd name="T31" fmla="*/ 1310 h 4864"/>
                  <a:gd name="T32" fmla="*/ 1000 w 2000"/>
                  <a:gd name="T33" fmla="*/ 1290 h 4864"/>
                  <a:gd name="T34" fmla="*/ 1707 w 2000"/>
                  <a:gd name="T35" fmla="*/ 1470 h 4864"/>
                  <a:gd name="T36" fmla="*/ 2000 w 2000"/>
                  <a:gd name="T37" fmla="*/ 1790 h 4864"/>
                  <a:gd name="T38" fmla="*/ 1707 w 2000"/>
                  <a:gd name="T39" fmla="*/ 2110 h 4864"/>
                  <a:gd name="T40" fmla="*/ 1000 w 2000"/>
                  <a:gd name="T41" fmla="*/ 2290 h 4864"/>
                  <a:gd name="T42" fmla="*/ 293 w 2000"/>
                  <a:gd name="T43" fmla="*/ 2270 h 4864"/>
                  <a:gd name="T44" fmla="*/ 0 w 2000"/>
                  <a:gd name="T45" fmla="*/ 2110 h 4864"/>
                  <a:gd name="T46" fmla="*/ 293 w 2000"/>
                  <a:gd name="T47" fmla="*/ 1950 h 4864"/>
                  <a:gd name="T48" fmla="*/ 1000 w 2000"/>
                  <a:gd name="T49" fmla="*/ 1930 h 4864"/>
                  <a:gd name="T50" fmla="*/ 1707 w 2000"/>
                  <a:gd name="T51" fmla="*/ 2110 h 4864"/>
                  <a:gd name="T52" fmla="*/ 2000 w 2000"/>
                  <a:gd name="T53" fmla="*/ 2430 h 4864"/>
                  <a:gd name="T54" fmla="*/ 1707 w 2000"/>
                  <a:gd name="T55" fmla="*/ 2750 h 4864"/>
                  <a:gd name="T56" fmla="*/ 1000 w 2000"/>
                  <a:gd name="T57" fmla="*/ 2930 h 4864"/>
                  <a:gd name="T58" fmla="*/ 293 w 2000"/>
                  <a:gd name="T59" fmla="*/ 2910 h 4864"/>
                  <a:gd name="T60" fmla="*/ 0 w 2000"/>
                  <a:gd name="T61" fmla="*/ 2750 h 4864"/>
                  <a:gd name="T62" fmla="*/ 293 w 2000"/>
                  <a:gd name="T63" fmla="*/ 2590 h 4864"/>
                  <a:gd name="T64" fmla="*/ 1000 w 2000"/>
                  <a:gd name="T65" fmla="*/ 2570 h 4864"/>
                  <a:gd name="T66" fmla="*/ 1707 w 2000"/>
                  <a:gd name="T67" fmla="*/ 2750 h 4864"/>
                  <a:gd name="T68" fmla="*/ 2000 w 2000"/>
                  <a:gd name="T69" fmla="*/ 3070 h 4864"/>
                  <a:gd name="T70" fmla="*/ 1707 w 2000"/>
                  <a:gd name="T71" fmla="*/ 3390 h 4864"/>
                  <a:gd name="T72" fmla="*/ 1000 w 2000"/>
                  <a:gd name="T73" fmla="*/ 3570 h 4864"/>
                  <a:gd name="T74" fmla="*/ 293 w 2000"/>
                  <a:gd name="T75" fmla="*/ 3550 h 4864"/>
                  <a:gd name="T76" fmla="*/ 0 w 2000"/>
                  <a:gd name="T77" fmla="*/ 3390 h 4864"/>
                  <a:gd name="T78" fmla="*/ 293 w 2000"/>
                  <a:gd name="T79" fmla="*/ 3230 h 4864"/>
                  <a:gd name="T80" fmla="*/ 1000 w 2000"/>
                  <a:gd name="T81" fmla="*/ 3210 h 4864"/>
                  <a:gd name="T82" fmla="*/ 1707 w 2000"/>
                  <a:gd name="T83" fmla="*/ 3390 h 4864"/>
                  <a:gd name="T84" fmla="*/ 2000 w 2000"/>
                  <a:gd name="T85" fmla="*/ 3710 h 4864"/>
                  <a:gd name="T86" fmla="*/ 1707 w 2000"/>
                  <a:gd name="T87" fmla="*/ 4030 h 4864"/>
                  <a:gd name="T88" fmla="*/ 1000 w 2000"/>
                  <a:gd name="T89" fmla="*/ 4210 h 4864"/>
                  <a:gd name="T90" fmla="*/ 293 w 2000"/>
                  <a:gd name="T91" fmla="*/ 4190 h 4864"/>
                  <a:gd name="T92" fmla="*/ 0 w 2000"/>
                  <a:gd name="T93" fmla="*/ 4030 h 4864"/>
                  <a:gd name="T94" fmla="*/ 293 w 2000"/>
                  <a:gd name="T95" fmla="*/ 3870 h 4864"/>
                  <a:gd name="T96" fmla="*/ 1000 w 2000"/>
                  <a:gd name="T97" fmla="*/ 3850 h 4864"/>
                  <a:gd name="T98" fmla="*/ 1707 w 2000"/>
                  <a:gd name="T99" fmla="*/ 4030 h 4864"/>
                  <a:gd name="T100" fmla="*/ 2000 w 2000"/>
                  <a:gd name="T101" fmla="*/ 4350 h 4864"/>
                  <a:gd name="T102" fmla="*/ 1707 w 2000"/>
                  <a:gd name="T103" fmla="*/ 4670 h 4864"/>
                  <a:gd name="T104" fmla="*/ 1000 w 2000"/>
                  <a:gd name="T105" fmla="*/ 485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/>
              </p:cNvSpPr>
              <p:nvPr/>
            </p:nvSpPr>
            <p:spPr bwMode="auto">
              <a:xfrm>
                <a:off x="2448" y="3277"/>
                <a:ext cx="240" cy="584"/>
              </a:xfrm>
              <a:custGeom>
                <a:avLst/>
                <a:gdLst>
                  <a:gd name="T0" fmla="*/ 1000 w 2000"/>
                  <a:gd name="T1" fmla="*/ 10 h 4864"/>
                  <a:gd name="T2" fmla="*/ 1707 w 2000"/>
                  <a:gd name="T3" fmla="*/ 190 h 4864"/>
                  <a:gd name="T4" fmla="*/ 2000 w 2000"/>
                  <a:gd name="T5" fmla="*/ 510 h 4864"/>
                  <a:gd name="T6" fmla="*/ 1707 w 2000"/>
                  <a:gd name="T7" fmla="*/ 830 h 4864"/>
                  <a:gd name="T8" fmla="*/ 1000 w 2000"/>
                  <a:gd name="T9" fmla="*/ 1010 h 4864"/>
                  <a:gd name="T10" fmla="*/ 293 w 2000"/>
                  <a:gd name="T11" fmla="*/ 990 h 4864"/>
                  <a:gd name="T12" fmla="*/ 0 w 2000"/>
                  <a:gd name="T13" fmla="*/ 830 h 4864"/>
                  <a:gd name="T14" fmla="*/ 293 w 2000"/>
                  <a:gd name="T15" fmla="*/ 670 h 4864"/>
                  <a:gd name="T16" fmla="*/ 1000 w 2000"/>
                  <a:gd name="T17" fmla="*/ 650 h 4864"/>
                  <a:gd name="T18" fmla="*/ 1707 w 2000"/>
                  <a:gd name="T19" fmla="*/ 830 h 4864"/>
                  <a:gd name="T20" fmla="*/ 2000 w 2000"/>
                  <a:gd name="T21" fmla="*/ 1150 h 4864"/>
                  <a:gd name="T22" fmla="*/ 1707 w 2000"/>
                  <a:gd name="T23" fmla="*/ 1470 h 4864"/>
                  <a:gd name="T24" fmla="*/ 1000 w 2000"/>
                  <a:gd name="T25" fmla="*/ 1650 h 4864"/>
                  <a:gd name="T26" fmla="*/ 293 w 2000"/>
                  <a:gd name="T27" fmla="*/ 1630 h 4864"/>
                  <a:gd name="T28" fmla="*/ 0 w 2000"/>
                  <a:gd name="T29" fmla="*/ 1470 h 4864"/>
                  <a:gd name="T30" fmla="*/ 293 w 2000"/>
                  <a:gd name="T31" fmla="*/ 1310 h 4864"/>
                  <a:gd name="T32" fmla="*/ 1000 w 2000"/>
                  <a:gd name="T33" fmla="*/ 1290 h 4864"/>
                  <a:gd name="T34" fmla="*/ 1707 w 2000"/>
                  <a:gd name="T35" fmla="*/ 1470 h 4864"/>
                  <a:gd name="T36" fmla="*/ 2000 w 2000"/>
                  <a:gd name="T37" fmla="*/ 1790 h 4864"/>
                  <a:gd name="T38" fmla="*/ 1707 w 2000"/>
                  <a:gd name="T39" fmla="*/ 2110 h 4864"/>
                  <a:gd name="T40" fmla="*/ 1000 w 2000"/>
                  <a:gd name="T41" fmla="*/ 2290 h 4864"/>
                  <a:gd name="T42" fmla="*/ 293 w 2000"/>
                  <a:gd name="T43" fmla="*/ 2270 h 4864"/>
                  <a:gd name="T44" fmla="*/ 0 w 2000"/>
                  <a:gd name="T45" fmla="*/ 2110 h 4864"/>
                  <a:gd name="T46" fmla="*/ 293 w 2000"/>
                  <a:gd name="T47" fmla="*/ 1950 h 4864"/>
                  <a:gd name="T48" fmla="*/ 1000 w 2000"/>
                  <a:gd name="T49" fmla="*/ 1930 h 4864"/>
                  <a:gd name="T50" fmla="*/ 1707 w 2000"/>
                  <a:gd name="T51" fmla="*/ 2110 h 4864"/>
                  <a:gd name="T52" fmla="*/ 2000 w 2000"/>
                  <a:gd name="T53" fmla="*/ 2430 h 4864"/>
                  <a:gd name="T54" fmla="*/ 1707 w 2000"/>
                  <a:gd name="T55" fmla="*/ 2750 h 4864"/>
                  <a:gd name="T56" fmla="*/ 1000 w 2000"/>
                  <a:gd name="T57" fmla="*/ 2930 h 4864"/>
                  <a:gd name="T58" fmla="*/ 293 w 2000"/>
                  <a:gd name="T59" fmla="*/ 2910 h 4864"/>
                  <a:gd name="T60" fmla="*/ 0 w 2000"/>
                  <a:gd name="T61" fmla="*/ 2750 h 4864"/>
                  <a:gd name="T62" fmla="*/ 293 w 2000"/>
                  <a:gd name="T63" fmla="*/ 2590 h 4864"/>
                  <a:gd name="T64" fmla="*/ 1000 w 2000"/>
                  <a:gd name="T65" fmla="*/ 2570 h 4864"/>
                  <a:gd name="T66" fmla="*/ 1707 w 2000"/>
                  <a:gd name="T67" fmla="*/ 2750 h 4864"/>
                  <a:gd name="T68" fmla="*/ 2000 w 2000"/>
                  <a:gd name="T69" fmla="*/ 3070 h 4864"/>
                  <a:gd name="T70" fmla="*/ 1707 w 2000"/>
                  <a:gd name="T71" fmla="*/ 3390 h 4864"/>
                  <a:gd name="T72" fmla="*/ 1000 w 2000"/>
                  <a:gd name="T73" fmla="*/ 3570 h 4864"/>
                  <a:gd name="T74" fmla="*/ 293 w 2000"/>
                  <a:gd name="T75" fmla="*/ 3550 h 4864"/>
                  <a:gd name="T76" fmla="*/ 0 w 2000"/>
                  <a:gd name="T77" fmla="*/ 3390 h 4864"/>
                  <a:gd name="T78" fmla="*/ 293 w 2000"/>
                  <a:gd name="T79" fmla="*/ 3230 h 4864"/>
                  <a:gd name="T80" fmla="*/ 1000 w 2000"/>
                  <a:gd name="T81" fmla="*/ 3210 h 4864"/>
                  <a:gd name="T82" fmla="*/ 1707 w 2000"/>
                  <a:gd name="T83" fmla="*/ 3390 h 4864"/>
                  <a:gd name="T84" fmla="*/ 2000 w 2000"/>
                  <a:gd name="T85" fmla="*/ 3710 h 4864"/>
                  <a:gd name="T86" fmla="*/ 1707 w 2000"/>
                  <a:gd name="T87" fmla="*/ 4030 h 4864"/>
                  <a:gd name="T88" fmla="*/ 1000 w 2000"/>
                  <a:gd name="T89" fmla="*/ 4210 h 4864"/>
                  <a:gd name="T90" fmla="*/ 293 w 2000"/>
                  <a:gd name="T91" fmla="*/ 4190 h 4864"/>
                  <a:gd name="T92" fmla="*/ 0 w 2000"/>
                  <a:gd name="T93" fmla="*/ 4030 h 4864"/>
                  <a:gd name="T94" fmla="*/ 293 w 2000"/>
                  <a:gd name="T95" fmla="*/ 3870 h 4864"/>
                  <a:gd name="T96" fmla="*/ 1000 w 2000"/>
                  <a:gd name="T97" fmla="*/ 3850 h 4864"/>
                  <a:gd name="T98" fmla="*/ 1707 w 2000"/>
                  <a:gd name="T99" fmla="*/ 4030 h 4864"/>
                  <a:gd name="T100" fmla="*/ 2000 w 2000"/>
                  <a:gd name="T101" fmla="*/ 4350 h 4864"/>
                  <a:gd name="T102" fmla="*/ 1707 w 2000"/>
                  <a:gd name="T103" fmla="*/ 4670 h 4864"/>
                  <a:gd name="T104" fmla="*/ 1000 w 2000"/>
                  <a:gd name="T105" fmla="*/ 485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48" name="Line 52"/>
            <p:cNvSpPr>
              <a:spLocks noChangeShapeType="1"/>
            </p:cNvSpPr>
            <p:nvPr/>
          </p:nvSpPr>
          <p:spPr bwMode="auto">
            <a:xfrm>
              <a:off x="4944" y="3552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Line 53"/>
            <p:cNvSpPr>
              <a:spLocks noChangeShapeType="1"/>
            </p:cNvSpPr>
            <p:nvPr/>
          </p:nvSpPr>
          <p:spPr bwMode="auto">
            <a:xfrm>
              <a:off x="3120" y="3540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0" name="Text Box 54"/>
            <p:cNvSpPr txBox="1">
              <a:spLocks noChangeArrowheads="1"/>
            </p:cNvSpPr>
            <p:nvPr/>
          </p:nvSpPr>
          <p:spPr bwMode="auto">
            <a:xfrm>
              <a:off x="3936" y="3201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2" name="Action Button: Back or Previous 1">
            <a:hlinkClick r:id="rId11" action="ppaction://hlinksldjump" highlightClick="1"/>
          </p:cNvPr>
          <p:cNvSpPr/>
          <p:nvPr/>
        </p:nvSpPr>
        <p:spPr>
          <a:xfrm>
            <a:off x="11193013" y="5854890"/>
            <a:ext cx="516766" cy="3411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43691" y="0"/>
            <a:ext cx="2299062" cy="46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5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239" y="461169"/>
            <a:ext cx="5875361" cy="529431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32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256375"/>
              </p:ext>
            </p:extLst>
          </p:nvPr>
        </p:nvGraphicFramePr>
        <p:xfrm>
          <a:off x="583513" y="2731296"/>
          <a:ext cx="1371600" cy="55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3" imgW="660240" imgH="241200" progId="Equation.3">
                  <p:embed/>
                </p:oleObj>
              </mc:Choice>
              <mc:Fallback>
                <p:oleObj name="Equation" r:id="rId3" imgW="660240" imgH="241200" progId="Equation.3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3" y="2731296"/>
                        <a:ext cx="1371600" cy="55879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8600" y="833735"/>
            <a:ext cx="3337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1.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nghĩa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V="1">
            <a:off x="10048875" y="460694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0134600" y="33178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8915400" y="308295"/>
            <a:ext cx="2286000" cy="1774825"/>
            <a:chOff x="4080" y="816"/>
            <a:chExt cx="1440" cy="1118"/>
          </a:xfrm>
        </p:grpSpPr>
        <p:grpSp>
          <p:nvGrpSpPr>
            <p:cNvPr id="56341" name="Group 21"/>
            <p:cNvGrpSpPr>
              <a:grpSpLocks/>
            </p:cNvGrpSpPr>
            <p:nvPr/>
          </p:nvGrpSpPr>
          <p:grpSpPr bwMode="auto">
            <a:xfrm>
              <a:off x="4080" y="816"/>
              <a:ext cx="1440" cy="864"/>
              <a:chOff x="3840" y="816"/>
              <a:chExt cx="1440" cy="864"/>
            </a:xfrm>
          </p:grpSpPr>
          <p:sp>
            <p:nvSpPr>
              <p:cNvPr id="56329" name="Oval 9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1344" cy="528"/>
              </a:xfrm>
              <a:prstGeom prst="ellips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332" name="Group 12"/>
              <p:cNvGrpSpPr>
                <a:grpSpLocks/>
              </p:cNvGrpSpPr>
              <p:nvPr/>
            </p:nvGrpSpPr>
            <p:grpSpPr bwMode="auto">
              <a:xfrm>
                <a:off x="3840" y="816"/>
                <a:ext cx="1296" cy="864"/>
                <a:chOff x="3696" y="816"/>
                <a:chExt cx="1296" cy="864"/>
              </a:xfrm>
            </p:grpSpPr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auto">
                <a:xfrm>
                  <a:off x="3696" y="816"/>
                  <a:ext cx="1296" cy="864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3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416" y="1632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33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560" y="1104"/>
                  <a:ext cx="96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5088" y="1530"/>
              <a:ext cx="2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6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117660" y="2009757"/>
            <a:ext cx="78616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L: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cảm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ống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H  (Henry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6352" name="Object 3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47758701"/>
              </p:ext>
            </p:extLst>
          </p:nvPr>
        </p:nvGraphicFramePr>
        <p:xfrm>
          <a:off x="7326969" y="3209113"/>
          <a:ext cx="1588431" cy="9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5" imgW="660113" imgH="393529" progId="Equation.3">
                  <p:embed/>
                </p:oleObj>
              </mc:Choice>
              <mc:Fallback>
                <p:oleObj name="Equation" r:id="rId5" imgW="660113" imgH="393529" progId="Equation.3">
                  <p:embed/>
                  <p:pic>
                    <p:nvPicPr>
                      <p:cNvPr id="563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969" y="3209113"/>
                        <a:ext cx="1588431" cy="9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2876" y="1173622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vi-VN" sz="2800" dirty="0">
                <a:latin typeface="+mj-lt"/>
              </a:rPr>
              <a:t>Từ thông riêng của mạch là từ thông xuất hiện khi trong mạch kín có dòng điện cường độ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dirty="0" smtClean="0">
                <a:latin typeface="+mj-lt"/>
              </a:rPr>
              <a:t>.</a:t>
            </a:r>
            <a:endParaRPr lang="en-US" altLang="en-US" sz="28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78713" y="2037824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78411" y="3692151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7" action="ppaction://hlinksldjump"/>
              </a:rPr>
              <a:t>3.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7" action="ppaction://hlinksldjump"/>
              </a:rPr>
              <a:t>Ví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7" action="ppaction://hlinksldjump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  <a:hlinkClick r:id="rId7" action="ppaction://hlinksldjump"/>
              </a:rPr>
              <a:t>dụ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18398"/>
              </p:ext>
            </p:extLst>
          </p:nvPr>
        </p:nvGraphicFramePr>
        <p:xfrm>
          <a:off x="718185" y="5185954"/>
          <a:ext cx="3612078" cy="102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8" imgW="1346040" imgH="431640" progId="Equation.3">
                  <p:embed/>
                </p:oleObj>
              </mc:Choice>
              <mc:Fallback>
                <p:oleObj name="Equation" r:id="rId8" imgW="1346040" imgH="431640" progId="Equation.3">
                  <p:embed/>
                  <p:pic>
                    <p:nvPicPr>
                      <p:cNvPr id="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" y="5185954"/>
                        <a:ext cx="3612078" cy="102885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5566353" y="5016412"/>
            <a:ext cx="3733800" cy="633413"/>
            <a:chOff x="3120" y="3201"/>
            <a:chExt cx="2352" cy="399"/>
          </a:xfrm>
        </p:grpSpPr>
        <p:grpSp>
          <p:nvGrpSpPr>
            <p:cNvPr id="28" name="Group 49"/>
            <p:cNvGrpSpPr>
              <a:grpSpLocks/>
            </p:cNvGrpSpPr>
            <p:nvPr/>
          </p:nvGrpSpPr>
          <p:grpSpPr bwMode="auto">
            <a:xfrm rot="16200000">
              <a:off x="4224" y="2880"/>
              <a:ext cx="144" cy="1296"/>
              <a:chOff x="2448" y="3277"/>
              <a:chExt cx="240" cy="1049"/>
            </a:xfrm>
          </p:grpSpPr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>
                <a:off x="2448" y="3742"/>
                <a:ext cx="240" cy="584"/>
              </a:xfrm>
              <a:custGeom>
                <a:avLst/>
                <a:gdLst>
                  <a:gd name="T0" fmla="*/ 1000 w 2000"/>
                  <a:gd name="T1" fmla="*/ 10 h 4864"/>
                  <a:gd name="T2" fmla="*/ 1707 w 2000"/>
                  <a:gd name="T3" fmla="*/ 190 h 4864"/>
                  <a:gd name="T4" fmla="*/ 2000 w 2000"/>
                  <a:gd name="T5" fmla="*/ 510 h 4864"/>
                  <a:gd name="T6" fmla="*/ 1707 w 2000"/>
                  <a:gd name="T7" fmla="*/ 830 h 4864"/>
                  <a:gd name="T8" fmla="*/ 1000 w 2000"/>
                  <a:gd name="T9" fmla="*/ 1010 h 4864"/>
                  <a:gd name="T10" fmla="*/ 293 w 2000"/>
                  <a:gd name="T11" fmla="*/ 990 h 4864"/>
                  <a:gd name="T12" fmla="*/ 0 w 2000"/>
                  <a:gd name="T13" fmla="*/ 830 h 4864"/>
                  <a:gd name="T14" fmla="*/ 293 w 2000"/>
                  <a:gd name="T15" fmla="*/ 670 h 4864"/>
                  <a:gd name="T16" fmla="*/ 1000 w 2000"/>
                  <a:gd name="T17" fmla="*/ 650 h 4864"/>
                  <a:gd name="T18" fmla="*/ 1707 w 2000"/>
                  <a:gd name="T19" fmla="*/ 830 h 4864"/>
                  <a:gd name="T20" fmla="*/ 2000 w 2000"/>
                  <a:gd name="T21" fmla="*/ 1150 h 4864"/>
                  <a:gd name="T22" fmla="*/ 1707 w 2000"/>
                  <a:gd name="T23" fmla="*/ 1470 h 4864"/>
                  <a:gd name="T24" fmla="*/ 1000 w 2000"/>
                  <a:gd name="T25" fmla="*/ 1650 h 4864"/>
                  <a:gd name="T26" fmla="*/ 293 w 2000"/>
                  <a:gd name="T27" fmla="*/ 1630 h 4864"/>
                  <a:gd name="T28" fmla="*/ 0 w 2000"/>
                  <a:gd name="T29" fmla="*/ 1470 h 4864"/>
                  <a:gd name="T30" fmla="*/ 293 w 2000"/>
                  <a:gd name="T31" fmla="*/ 1310 h 4864"/>
                  <a:gd name="T32" fmla="*/ 1000 w 2000"/>
                  <a:gd name="T33" fmla="*/ 1290 h 4864"/>
                  <a:gd name="T34" fmla="*/ 1707 w 2000"/>
                  <a:gd name="T35" fmla="*/ 1470 h 4864"/>
                  <a:gd name="T36" fmla="*/ 2000 w 2000"/>
                  <a:gd name="T37" fmla="*/ 1790 h 4864"/>
                  <a:gd name="T38" fmla="*/ 1707 w 2000"/>
                  <a:gd name="T39" fmla="*/ 2110 h 4864"/>
                  <a:gd name="T40" fmla="*/ 1000 w 2000"/>
                  <a:gd name="T41" fmla="*/ 2290 h 4864"/>
                  <a:gd name="T42" fmla="*/ 293 w 2000"/>
                  <a:gd name="T43" fmla="*/ 2270 h 4864"/>
                  <a:gd name="T44" fmla="*/ 0 w 2000"/>
                  <a:gd name="T45" fmla="*/ 2110 h 4864"/>
                  <a:gd name="T46" fmla="*/ 293 w 2000"/>
                  <a:gd name="T47" fmla="*/ 1950 h 4864"/>
                  <a:gd name="T48" fmla="*/ 1000 w 2000"/>
                  <a:gd name="T49" fmla="*/ 1930 h 4864"/>
                  <a:gd name="T50" fmla="*/ 1707 w 2000"/>
                  <a:gd name="T51" fmla="*/ 2110 h 4864"/>
                  <a:gd name="T52" fmla="*/ 2000 w 2000"/>
                  <a:gd name="T53" fmla="*/ 2430 h 4864"/>
                  <a:gd name="T54" fmla="*/ 1707 w 2000"/>
                  <a:gd name="T55" fmla="*/ 2750 h 4864"/>
                  <a:gd name="T56" fmla="*/ 1000 w 2000"/>
                  <a:gd name="T57" fmla="*/ 2930 h 4864"/>
                  <a:gd name="T58" fmla="*/ 293 w 2000"/>
                  <a:gd name="T59" fmla="*/ 2910 h 4864"/>
                  <a:gd name="T60" fmla="*/ 0 w 2000"/>
                  <a:gd name="T61" fmla="*/ 2750 h 4864"/>
                  <a:gd name="T62" fmla="*/ 293 w 2000"/>
                  <a:gd name="T63" fmla="*/ 2590 h 4864"/>
                  <a:gd name="T64" fmla="*/ 1000 w 2000"/>
                  <a:gd name="T65" fmla="*/ 2570 h 4864"/>
                  <a:gd name="T66" fmla="*/ 1707 w 2000"/>
                  <a:gd name="T67" fmla="*/ 2750 h 4864"/>
                  <a:gd name="T68" fmla="*/ 2000 w 2000"/>
                  <a:gd name="T69" fmla="*/ 3070 h 4864"/>
                  <a:gd name="T70" fmla="*/ 1707 w 2000"/>
                  <a:gd name="T71" fmla="*/ 3390 h 4864"/>
                  <a:gd name="T72" fmla="*/ 1000 w 2000"/>
                  <a:gd name="T73" fmla="*/ 3570 h 4864"/>
                  <a:gd name="T74" fmla="*/ 293 w 2000"/>
                  <a:gd name="T75" fmla="*/ 3550 h 4864"/>
                  <a:gd name="T76" fmla="*/ 0 w 2000"/>
                  <a:gd name="T77" fmla="*/ 3390 h 4864"/>
                  <a:gd name="T78" fmla="*/ 293 w 2000"/>
                  <a:gd name="T79" fmla="*/ 3230 h 4864"/>
                  <a:gd name="T80" fmla="*/ 1000 w 2000"/>
                  <a:gd name="T81" fmla="*/ 3210 h 4864"/>
                  <a:gd name="T82" fmla="*/ 1707 w 2000"/>
                  <a:gd name="T83" fmla="*/ 3390 h 4864"/>
                  <a:gd name="T84" fmla="*/ 2000 w 2000"/>
                  <a:gd name="T85" fmla="*/ 3710 h 4864"/>
                  <a:gd name="T86" fmla="*/ 1707 w 2000"/>
                  <a:gd name="T87" fmla="*/ 4030 h 4864"/>
                  <a:gd name="T88" fmla="*/ 1000 w 2000"/>
                  <a:gd name="T89" fmla="*/ 4210 h 4864"/>
                  <a:gd name="T90" fmla="*/ 293 w 2000"/>
                  <a:gd name="T91" fmla="*/ 4190 h 4864"/>
                  <a:gd name="T92" fmla="*/ 0 w 2000"/>
                  <a:gd name="T93" fmla="*/ 4030 h 4864"/>
                  <a:gd name="T94" fmla="*/ 293 w 2000"/>
                  <a:gd name="T95" fmla="*/ 3870 h 4864"/>
                  <a:gd name="T96" fmla="*/ 1000 w 2000"/>
                  <a:gd name="T97" fmla="*/ 3850 h 4864"/>
                  <a:gd name="T98" fmla="*/ 1707 w 2000"/>
                  <a:gd name="T99" fmla="*/ 4030 h 4864"/>
                  <a:gd name="T100" fmla="*/ 2000 w 2000"/>
                  <a:gd name="T101" fmla="*/ 4350 h 4864"/>
                  <a:gd name="T102" fmla="*/ 1707 w 2000"/>
                  <a:gd name="T103" fmla="*/ 4670 h 4864"/>
                  <a:gd name="T104" fmla="*/ 1000 w 2000"/>
                  <a:gd name="T105" fmla="*/ 485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auto">
              <a:xfrm>
                <a:off x="2448" y="3277"/>
                <a:ext cx="240" cy="584"/>
              </a:xfrm>
              <a:custGeom>
                <a:avLst/>
                <a:gdLst>
                  <a:gd name="T0" fmla="*/ 1000 w 2000"/>
                  <a:gd name="T1" fmla="*/ 10 h 4864"/>
                  <a:gd name="T2" fmla="*/ 1707 w 2000"/>
                  <a:gd name="T3" fmla="*/ 190 h 4864"/>
                  <a:gd name="T4" fmla="*/ 2000 w 2000"/>
                  <a:gd name="T5" fmla="*/ 510 h 4864"/>
                  <a:gd name="T6" fmla="*/ 1707 w 2000"/>
                  <a:gd name="T7" fmla="*/ 830 h 4864"/>
                  <a:gd name="T8" fmla="*/ 1000 w 2000"/>
                  <a:gd name="T9" fmla="*/ 1010 h 4864"/>
                  <a:gd name="T10" fmla="*/ 293 w 2000"/>
                  <a:gd name="T11" fmla="*/ 990 h 4864"/>
                  <a:gd name="T12" fmla="*/ 0 w 2000"/>
                  <a:gd name="T13" fmla="*/ 830 h 4864"/>
                  <a:gd name="T14" fmla="*/ 293 w 2000"/>
                  <a:gd name="T15" fmla="*/ 670 h 4864"/>
                  <a:gd name="T16" fmla="*/ 1000 w 2000"/>
                  <a:gd name="T17" fmla="*/ 650 h 4864"/>
                  <a:gd name="T18" fmla="*/ 1707 w 2000"/>
                  <a:gd name="T19" fmla="*/ 830 h 4864"/>
                  <a:gd name="T20" fmla="*/ 2000 w 2000"/>
                  <a:gd name="T21" fmla="*/ 1150 h 4864"/>
                  <a:gd name="T22" fmla="*/ 1707 w 2000"/>
                  <a:gd name="T23" fmla="*/ 1470 h 4864"/>
                  <a:gd name="T24" fmla="*/ 1000 w 2000"/>
                  <a:gd name="T25" fmla="*/ 1650 h 4864"/>
                  <a:gd name="T26" fmla="*/ 293 w 2000"/>
                  <a:gd name="T27" fmla="*/ 1630 h 4864"/>
                  <a:gd name="T28" fmla="*/ 0 w 2000"/>
                  <a:gd name="T29" fmla="*/ 1470 h 4864"/>
                  <a:gd name="T30" fmla="*/ 293 w 2000"/>
                  <a:gd name="T31" fmla="*/ 1310 h 4864"/>
                  <a:gd name="T32" fmla="*/ 1000 w 2000"/>
                  <a:gd name="T33" fmla="*/ 1290 h 4864"/>
                  <a:gd name="T34" fmla="*/ 1707 w 2000"/>
                  <a:gd name="T35" fmla="*/ 1470 h 4864"/>
                  <a:gd name="T36" fmla="*/ 2000 w 2000"/>
                  <a:gd name="T37" fmla="*/ 1790 h 4864"/>
                  <a:gd name="T38" fmla="*/ 1707 w 2000"/>
                  <a:gd name="T39" fmla="*/ 2110 h 4864"/>
                  <a:gd name="T40" fmla="*/ 1000 w 2000"/>
                  <a:gd name="T41" fmla="*/ 2290 h 4864"/>
                  <a:gd name="T42" fmla="*/ 293 w 2000"/>
                  <a:gd name="T43" fmla="*/ 2270 h 4864"/>
                  <a:gd name="T44" fmla="*/ 0 w 2000"/>
                  <a:gd name="T45" fmla="*/ 2110 h 4864"/>
                  <a:gd name="T46" fmla="*/ 293 w 2000"/>
                  <a:gd name="T47" fmla="*/ 1950 h 4864"/>
                  <a:gd name="T48" fmla="*/ 1000 w 2000"/>
                  <a:gd name="T49" fmla="*/ 1930 h 4864"/>
                  <a:gd name="T50" fmla="*/ 1707 w 2000"/>
                  <a:gd name="T51" fmla="*/ 2110 h 4864"/>
                  <a:gd name="T52" fmla="*/ 2000 w 2000"/>
                  <a:gd name="T53" fmla="*/ 2430 h 4864"/>
                  <a:gd name="T54" fmla="*/ 1707 w 2000"/>
                  <a:gd name="T55" fmla="*/ 2750 h 4864"/>
                  <a:gd name="T56" fmla="*/ 1000 w 2000"/>
                  <a:gd name="T57" fmla="*/ 2930 h 4864"/>
                  <a:gd name="T58" fmla="*/ 293 w 2000"/>
                  <a:gd name="T59" fmla="*/ 2910 h 4864"/>
                  <a:gd name="T60" fmla="*/ 0 w 2000"/>
                  <a:gd name="T61" fmla="*/ 2750 h 4864"/>
                  <a:gd name="T62" fmla="*/ 293 w 2000"/>
                  <a:gd name="T63" fmla="*/ 2590 h 4864"/>
                  <a:gd name="T64" fmla="*/ 1000 w 2000"/>
                  <a:gd name="T65" fmla="*/ 2570 h 4864"/>
                  <a:gd name="T66" fmla="*/ 1707 w 2000"/>
                  <a:gd name="T67" fmla="*/ 2750 h 4864"/>
                  <a:gd name="T68" fmla="*/ 2000 w 2000"/>
                  <a:gd name="T69" fmla="*/ 3070 h 4864"/>
                  <a:gd name="T70" fmla="*/ 1707 w 2000"/>
                  <a:gd name="T71" fmla="*/ 3390 h 4864"/>
                  <a:gd name="T72" fmla="*/ 1000 w 2000"/>
                  <a:gd name="T73" fmla="*/ 3570 h 4864"/>
                  <a:gd name="T74" fmla="*/ 293 w 2000"/>
                  <a:gd name="T75" fmla="*/ 3550 h 4864"/>
                  <a:gd name="T76" fmla="*/ 0 w 2000"/>
                  <a:gd name="T77" fmla="*/ 3390 h 4864"/>
                  <a:gd name="T78" fmla="*/ 293 w 2000"/>
                  <a:gd name="T79" fmla="*/ 3230 h 4864"/>
                  <a:gd name="T80" fmla="*/ 1000 w 2000"/>
                  <a:gd name="T81" fmla="*/ 3210 h 4864"/>
                  <a:gd name="T82" fmla="*/ 1707 w 2000"/>
                  <a:gd name="T83" fmla="*/ 3390 h 4864"/>
                  <a:gd name="T84" fmla="*/ 2000 w 2000"/>
                  <a:gd name="T85" fmla="*/ 3710 h 4864"/>
                  <a:gd name="T86" fmla="*/ 1707 w 2000"/>
                  <a:gd name="T87" fmla="*/ 4030 h 4864"/>
                  <a:gd name="T88" fmla="*/ 1000 w 2000"/>
                  <a:gd name="T89" fmla="*/ 4210 h 4864"/>
                  <a:gd name="T90" fmla="*/ 293 w 2000"/>
                  <a:gd name="T91" fmla="*/ 4190 h 4864"/>
                  <a:gd name="T92" fmla="*/ 0 w 2000"/>
                  <a:gd name="T93" fmla="*/ 4030 h 4864"/>
                  <a:gd name="T94" fmla="*/ 293 w 2000"/>
                  <a:gd name="T95" fmla="*/ 3870 h 4864"/>
                  <a:gd name="T96" fmla="*/ 1000 w 2000"/>
                  <a:gd name="T97" fmla="*/ 3850 h 4864"/>
                  <a:gd name="T98" fmla="*/ 1707 w 2000"/>
                  <a:gd name="T99" fmla="*/ 4030 h 4864"/>
                  <a:gd name="T100" fmla="*/ 2000 w 2000"/>
                  <a:gd name="T101" fmla="*/ 4350 h 4864"/>
                  <a:gd name="T102" fmla="*/ 1707 w 2000"/>
                  <a:gd name="T103" fmla="*/ 4670 h 4864"/>
                  <a:gd name="T104" fmla="*/ 1000 w 2000"/>
                  <a:gd name="T105" fmla="*/ 4850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0" h="4864">
                    <a:moveTo>
                      <a:pt x="617" y="16"/>
                    </a:moveTo>
                    <a:cubicBezTo>
                      <a:pt x="744" y="8"/>
                      <a:pt x="872" y="0"/>
                      <a:pt x="1000" y="10"/>
                    </a:cubicBezTo>
                    <a:cubicBezTo>
                      <a:pt x="1128" y="20"/>
                      <a:pt x="1265" y="46"/>
                      <a:pt x="1383" y="76"/>
                    </a:cubicBezTo>
                    <a:cubicBezTo>
                      <a:pt x="1501" y="106"/>
                      <a:pt x="1617" y="146"/>
                      <a:pt x="1707" y="190"/>
                    </a:cubicBezTo>
                    <a:cubicBezTo>
                      <a:pt x="1797" y="234"/>
                      <a:pt x="1875" y="287"/>
                      <a:pt x="1924" y="340"/>
                    </a:cubicBezTo>
                    <a:cubicBezTo>
                      <a:pt x="1973" y="393"/>
                      <a:pt x="2000" y="453"/>
                      <a:pt x="2000" y="510"/>
                    </a:cubicBezTo>
                    <a:cubicBezTo>
                      <a:pt x="2000" y="567"/>
                      <a:pt x="1973" y="627"/>
                      <a:pt x="1924" y="680"/>
                    </a:cubicBezTo>
                    <a:cubicBezTo>
                      <a:pt x="1875" y="733"/>
                      <a:pt x="1797" y="786"/>
                      <a:pt x="1707" y="830"/>
                    </a:cubicBezTo>
                    <a:cubicBezTo>
                      <a:pt x="1617" y="874"/>
                      <a:pt x="1501" y="914"/>
                      <a:pt x="1383" y="944"/>
                    </a:cubicBezTo>
                    <a:cubicBezTo>
                      <a:pt x="1265" y="974"/>
                      <a:pt x="1128" y="997"/>
                      <a:pt x="1000" y="1010"/>
                    </a:cubicBezTo>
                    <a:cubicBezTo>
                      <a:pt x="872" y="1023"/>
                      <a:pt x="735" y="1027"/>
                      <a:pt x="617" y="1024"/>
                    </a:cubicBezTo>
                    <a:cubicBezTo>
                      <a:pt x="499" y="1021"/>
                      <a:pt x="383" y="1007"/>
                      <a:pt x="293" y="990"/>
                    </a:cubicBezTo>
                    <a:cubicBezTo>
                      <a:pt x="203" y="973"/>
                      <a:pt x="125" y="947"/>
                      <a:pt x="76" y="920"/>
                    </a:cubicBezTo>
                    <a:cubicBezTo>
                      <a:pt x="27" y="893"/>
                      <a:pt x="0" y="860"/>
                      <a:pt x="0" y="830"/>
                    </a:cubicBezTo>
                    <a:cubicBezTo>
                      <a:pt x="0" y="800"/>
                      <a:pt x="27" y="767"/>
                      <a:pt x="76" y="740"/>
                    </a:cubicBezTo>
                    <a:cubicBezTo>
                      <a:pt x="125" y="713"/>
                      <a:pt x="203" y="687"/>
                      <a:pt x="293" y="670"/>
                    </a:cubicBezTo>
                    <a:cubicBezTo>
                      <a:pt x="383" y="653"/>
                      <a:pt x="499" y="639"/>
                      <a:pt x="617" y="636"/>
                    </a:cubicBezTo>
                    <a:cubicBezTo>
                      <a:pt x="735" y="633"/>
                      <a:pt x="872" y="637"/>
                      <a:pt x="1000" y="650"/>
                    </a:cubicBezTo>
                    <a:cubicBezTo>
                      <a:pt x="1128" y="663"/>
                      <a:pt x="1265" y="686"/>
                      <a:pt x="1383" y="716"/>
                    </a:cubicBezTo>
                    <a:cubicBezTo>
                      <a:pt x="1501" y="746"/>
                      <a:pt x="1617" y="786"/>
                      <a:pt x="1707" y="830"/>
                    </a:cubicBezTo>
                    <a:cubicBezTo>
                      <a:pt x="1797" y="874"/>
                      <a:pt x="1875" y="927"/>
                      <a:pt x="1924" y="980"/>
                    </a:cubicBezTo>
                    <a:cubicBezTo>
                      <a:pt x="1973" y="1033"/>
                      <a:pt x="2000" y="1093"/>
                      <a:pt x="2000" y="1150"/>
                    </a:cubicBezTo>
                    <a:cubicBezTo>
                      <a:pt x="2000" y="1207"/>
                      <a:pt x="1973" y="1267"/>
                      <a:pt x="1924" y="1320"/>
                    </a:cubicBezTo>
                    <a:cubicBezTo>
                      <a:pt x="1875" y="1373"/>
                      <a:pt x="1797" y="1426"/>
                      <a:pt x="1707" y="1470"/>
                    </a:cubicBezTo>
                    <a:cubicBezTo>
                      <a:pt x="1617" y="1514"/>
                      <a:pt x="1501" y="1554"/>
                      <a:pt x="1383" y="1584"/>
                    </a:cubicBezTo>
                    <a:cubicBezTo>
                      <a:pt x="1265" y="1614"/>
                      <a:pt x="1128" y="1637"/>
                      <a:pt x="1000" y="1650"/>
                    </a:cubicBezTo>
                    <a:cubicBezTo>
                      <a:pt x="872" y="1663"/>
                      <a:pt x="735" y="1667"/>
                      <a:pt x="617" y="1664"/>
                    </a:cubicBezTo>
                    <a:cubicBezTo>
                      <a:pt x="499" y="1661"/>
                      <a:pt x="383" y="1647"/>
                      <a:pt x="293" y="1630"/>
                    </a:cubicBezTo>
                    <a:cubicBezTo>
                      <a:pt x="203" y="1613"/>
                      <a:pt x="125" y="1587"/>
                      <a:pt x="76" y="1560"/>
                    </a:cubicBezTo>
                    <a:cubicBezTo>
                      <a:pt x="27" y="1533"/>
                      <a:pt x="0" y="1500"/>
                      <a:pt x="0" y="1470"/>
                    </a:cubicBezTo>
                    <a:cubicBezTo>
                      <a:pt x="0" y="1440"/>
                      <a:pt x="27" y="1407"/>
                      <a:pt x="76" y="1380"/>
                    </a:cubicBezTo>
                    <a:cubicBezTo>
                      <a:pt x="125" y="1353"/>
                      <a:pt x="203" y="1327"/>
                      <a:pt x="293" y="1310"/>
                    </a:cubicBezTo>
                    <a:cubicBezTo>
                      <a:pt x="383" y="1293"/>
                      <a:pt x="499" y="1279"/>
                      <a:pt x="617" y="1276"/>
                    </a:cubicBezTo>
                    <a:cubicBezTo>
                      <a:pt x="735" y="1273"/>
                      <a:pt x="872" y="1277"/>
                      <a:pt x="1000" y="1290"/>
                    </a:cubicBezTo>
                    <a:cubicBezTo>
                      <a:pt x="1128" y="1303"/>
                      <a:pt x="1265" y="1326"/>
                      <a:pt x="1383" y="1356"/>
                    </a:cubicBezTo>
                    <a:cubicBezTo>
                      <a:pt x="1501" y="1386"/>
                      <a:pt x="1617" y="1426"/>
                      <a:pt x="1707" y="1470"/>
                    </a:cubicBezTo>
                    <a:cubicBezTo>
                      <a:pt x="1797" y="1514"/>
                      <a:pt x="1875" y="1567"/>
                      <a:pt x="1924" y="1620"/>
                    </a:cubicBezTo>
                    <a:cubicBezTo>
                      <a:pt x="1973" y="1673"/>
                      <a:pt x="2000" y="1733"/>
                      <a:pt x="2000" y="1790"/>
                    </a:cubicBezTo>
                    <a:cubicBezTo>
                      <a:pt x="2000" y="1847"/>
                      <a:pt x="1973" y="1907"/>
                      <a:pt x="1924" y="1960"/>
                    </a:cubicBezTo>
                    <a:cubicBezTo>
                      <a:pt x="1875" y="2013"/>
                      <a:pt x="1797" y="2066"/>
                      <a:pt x="1707" y="2110"/>
                    </a:cubicBezTo>
                    <a:cubicBezTo>
                      <a:pt x="1617" y="2154"/>
                      <a:pt x="1501" y="2194"/>
                      <a:pt x="1383" y="2224"/>
                    </a:cubicBezTo>
                    <a:cubicBezTo>
                      <a:pt x="1265" y="2254"/>
                      <a:pt x="1128" y="2277"/>
                      <a:pt x="1000" y="2290"/>
                    </a:cubicBezTo>
                    <a:cubicBezTo>
                      <a:pt x="872" y="2303"/>
                      <a:pt x="735" y="2307"/>
                      <a:pt x="617" y="2304"/>
                    </a:cubicBezTo>
                    <a:cubicBezTo>
                      <a:pt x="499" y="2301"/>
                      <a:pt x="383" y="2287"/>
                      <a:pt x="293" y="2270"/>
                    </a:cubicBezTo>
                    <a:cubicBezTo>
                      <a:pt x="203" y="2253"/>
                      <a:pt x="125" y="2227"/>
                      <a:pt x="76" y="2200"/>
                    </a:cubicBezTo>
                    <a:cubicBezTo>
                      <a:pt x="27" y="2173"/>
                      <a:pt x="0" y="2140"/>
                      <a:pt x="0" y="2110"/>
                    </a:cubicBezTo>
                    <a:cubicBezTo>
                      <a:pt x="0" y="2080"/>
                      <a:pt x="27" y="2047"/>
                      <a:pt x="76" y="2020"/>
                    </a:cubicBezTo>
                    <a:cubicBezTo>
                      <a:pt x="125" y="1993"/>
                      <a:pt x="203" y="1967"/>
                      <a:pt x="293" y="1950"/>
                    </a:cubicBezTo>
                    <a:cubicBezTo>
                      <a:pt x="383" y="1933"/>
                      <a:pt x="499" y="1919"/>
                      <a:pt x="617" y="1916"/>
                    </a:cubicBezTo>
                    <a:cubicBezTo>
                      <a:pt x="735" y="1913"/>
                      <a:pt x="872" y="1917"/>
                      <a:pt x="1000" y="1930"/>
                    </a:cubicBezTo>
                    <a:cubicBezTo>
                      <a:pt x="1128" y="1943"/>
                      <a:pt x="1265" y="1966"/>
                      <a:pt x="1383" y="1996"/>
                    </a:cubicBezTo>
                    <a:cubicBezTo>
                      <a:pt x="1501" y="2026"/>
                      <a:pt x="1617" y="2066"/>
                      <a:pt x="1707" y="2110"/>
                    </a:cubicBezTo>
                    <a:cubicBezTo>
                      <a:pt x="1797" y="2154"/>
                      <a:pt x="1875" y="2207"/>
                      <a:pt x="1924" y="2260"/>
                    </a:cubicBezTo>
                    <a:cubicBezTo>
                      <a:pt x="1973" y="2313"/>
                      <a:pt x="2000" y="2373"/>
                      <a:pt x="2000" y="2430"/>
                    </a:cubicBezTo>
                    <a:cubicBezTo>
                      <a:pt x="2000" y="2487"/>
                      <a:pt x="1973" y="2547"/>
                      <a:pt x="1924" y="2600"/>
                    </a:cubicBezTo>
                    <a:cubicBezTo>
                      <a:pt x="1875" y="2653"/>
                      <a:pt x="1797" y="2706"/>
                      <a:pt x="1707" y="2750"/>
                    </a:cubicBezTo>
                    <a:cubicBezTo>
                      <a:pt x="1617" y="2794"/>
                      <a:pt x="1501" y="2834"/>
                      <a:pt x="1383" y="2864"/>
                    </a:cubicBezTo>
                    <a:cubicBezTo>
                      <a:pt x="1265" y="2894"/>
                      <a:pt x="1128" y="2917"/>
                      <a:pt x="1000" y="2930"/>
                    </a:cubicBezTo>
                    <a:cubicBezTo>
                      <a:pt x="872" y="2943"/>
                      <a:pt x="735" y="2947"/>
                      <a:pt x="617" y="2944"/>
                    </a:cubicBezTo>
                    <a:cubicBezTo>
                      <a:pt x="499" y="2941"/>
                      <a:pt x="383" y="2927"/>
                      <a:pt x="293" y="2910"/>
                    </a:cubicBezTo>
                    <a:cubicBezTo>
                      <a:pt x="203" y="2893"/>
                      <a:pt x="125" y="2867"/>
                      <a:pt x="76" y="2840"/>
                    </a:cubicBezTo>
                    <a:cubicBezTo>
                      <a:pt x="27" y="2813"/>
                      <a:pt x="0" y="2780"/>
                      <a:pt x="0" y="2750"/>
                    </a:cubicBezTo>
                    <a:cubicBezTo>
                      <a:pt x="0" y="2720"/>
                      <a:pt x="27" y="2687"/>
                      <a:pt x="76" y="2660"/>
                    </a:cubicBezTo>
                    <a:cubicBezTo>
                      <a:pt x="125" y="2633"/>
                      <a:pt x="203" y="2607"/>
                      <a:pt x="293" y="2590"/>
                    </a:cubicBezTo>
                    <a:cubicBezTo>
                      <a:pt x="383" y="2573"/>
                      <a:pt x="499" y="2559"/>
                      <a:pt x="617" y="2556"/>
                    </a:cubicBezTo>
                    <a:cubicBezTo>
                      <a:pt x="735" y="2553"/>
                      <a:pt x="872" y="2557"/>
                      <a:pt x="1000" y="2570"/>
                    </a:cubicBezTo>
                    <a:cubicBezTo>
                      <a:pt x="1128" y="2583"/>
                      <a:pt x="1265" y="2606"/>
                      <a:pt x="1383" y="2636"/>
                    </a:cubicBezTo>
                    <a:cubicBezTo>
                      <a:pt x="1501" y="2666"/>
                      <a:pt x="1617" y="2706"/>
                      <a:pt x="1707" y="2750"/>
                    </a:cubicBezTo>
                    <a:cubicBezTo>
                      <a:pt x="1797" y="2794"/>
                      <a:pt x="1875" y="2847"/>
                      <a:pt x="1924" y="2900"/>
                    </a:cubicBezTo>
                    <a:cubicBezTo>
                      <a:pt x="1973" y="2953"/>
                      <a:pt x="2000" y="3013"/>
                      <a:pt x="2000" y="3070"/>
                    </a:cubicBezTo>
                    <a:cubicBezTo>
                      <a:pt x="2000" y="3127"/>
                      <a:pt x="1973" y="3187"/>
                      <a:pt x="1924" y="3240"/>
                    </a:cubicBezTo>
                    <a:cubicBezTo>
                      <a:pt x="1875" y="3293"/>
                      <a:pt x="1797" y="3346"/>
                      <a:pt x="1707" y="3390"/>
                    </a:cubicBezTo>
                    <a:cubicBezTo>
                      <a:pt x="1617" y="3434"/>
                      <a:pt x="1501" y="3474"/>
                      <a:pt x="1383" y="3504"/>
                    </a:cubicBezTo>
                    <a:cubicBezTo>
                      <a:pt x="1265" y="3534"/>
                      <a:pt x="1128" y="3557"/>
                      <a:pt x="1000" y="3570"/>
                    </a:cubicBezTo>
                    <a:cubicBezTo>
                      <a:pt x="872" y="3583"/>
                      <a:pt x="735" y="3587"/>
                      <a:pt x="617" y="3584"/>
                    </a:cubicBezTo>
                    <a:cubicBezTo>
                      <a:pt x="499" y="3581"/>
                      <a:pt x="383" y="3567"/>
                      <a:pt x="293" y="3550"/>
                    </a:cubicBezTo>
                    <a:cubicBezTo>
                      <a:pt x="203" y="3533"/>
                      <a:pt x="125" y="3507"/>
                      <a:pt x="76" y="3480"/>
                    </a:cubicBezTo>
                    <a:cubicBezTo>
                      <a:pt x="27" y="3453"/>
                      <a:pt x="0" y="3420"/>
                      <a:pt x="0" y="3390"/>
                    </a:cubicBezTo>
                    <a:cubicBezTo>
                      <a:pt x="0" y="3360"/>
                      <a:pt x="27" y="3327"/>
                      <a:pt x="76" y="3300"/>
                    </a:cubicBezTo>
                    <a:cubicBezTo>
                      <a:pt x="125" y="3273"/>
                      <a:pt x="203" y="3247"/>
                      <a:pt x="293" y="3230"/>
                    </a:cubicBezTo>
                    <a:cubicBezTo>
                      <a:pt x="383" y="3213"/>
                      <a:pt x="499" y="3199"/>
                      <a:pt x="617" y="3196"/>
                    </a:cubicBezTo>
                    <a:cubicBezTo>
                      <a:pt x="735" y="3193"/>
                      <a:pt x="872" y="3197"/>
                      <a:pt x="1000" y="3210"/>
                    </a:cubicBezTo>
                    <a:cubicBezTo>
                      <a:pt x="1128" y="3223"/>
                      <a:pt x="1265" y="3246"/>
                      <a:pt x="1383" y="3276"/>
                    </a:cubicBezTo>
                    <a:cubicBezTo>
                      <a:pt x="1501" y="3306"/>
                      <a:pt x="1617" y="3346"/>
                      <a:pt x="1707" y="3390"/>
                    </a:cubicBezTo>
                    <a:cubicBezTo>
                      <a:pt x="1797" y="3434"/>
                      <a:pt x="1875" y="3487"/>
                      <a:pt x="1924" y="3540"/>
                    </a:cubicBezTo>
                    <a:cubicBezTo>
                      <a:pt x="1973" y="3593"/>
                      <a:pt x="2000" y="3653"/>
                      <a:pt x="2000" y="3710"/>
                    </a:cubicBezTo>
                    <a:cubicBezTo>
                      <a:pt x="2000" y="3767"/>
                      <a:pt x="1973" y="3827"/>
                      <a:pt x="1924" y="3880"/>
                    </a:cubicBezTo>
                    <a:cubicBezTo>
                      <a:pt x="1875" y="3933"/>
                      <a:pt x="1797" y="3986"/>
                      <a:pt x="1707" y="4030"/>
                    </a:cubicBezTo>
                    <a:cubicBezTo>
                      <a:pt x="1617" y="4074"/>
                      <a:pt x="1501" y="4114"/>
                      <a:pt x="1383" y="4144"/>
                    </a:cubicBezTo>
                    <a:cubicBezTo>
                      <a:pt x="1265" y="4174"/>
                      <a:pt x="1128" y="4197"/>
                      <a:pt x="1000" y="4210"/>
                    </a:cubicBezTo>
                    <a:cubicBezTo>
                      <a:pt x="872" y="4223"/>
                      <a:pt x="735" y="4227"/>
                      <a:pt x="617" y="4224"/>
                    </a:cubicBezTo>
                    <a:cubicBezTo>
                      <a:pt x="499" y="4221"/>
                      <a:pt x="383" y="4207"/>
                      <a:pt x="293" y="4190"/>
                    </a:cubicBezTo>
                    <a:cubicBezTo>
                      <a:pt x="203" y="4173"/>
                      <a:pt x="125" y="4147"/>
                      <a:pt x="76" y="4120"/>
                    </a:cubicBezTo>
                    <a:cubicBezTo>
                      <a:pt x="27" y="4093"/>
                      <a:pt x="0" y="4060"/>
                      <a:pt x="0" y="4030"/>
                    </a:cubicBezTo>
                    <a:cubicBezTo>
                      <a:pt x="0" y="4000"/>
                      <a:pt x="27" y="3967"/>
                      <a:pt x="76" y="3940"/>
                    </a:cubicBezTo>
                    <a:cubicBezTo>
                      <a:pt x="125" y="3913"/>
                      <a:pt x="203" y="3887"/>
                      <a:pt x="293" y="3870"/>
                    </a:cubicBezTo>
                    <a:cubicBezTo>
                      <a:pt x="383" y="3853"/>
                      <a:pt x="499" y="3839"/>
                      <a:pt x="617" y="3836"/>
                    </a:cubicBezTo>
                    <a:cubicBezTo>
                      <a:pt x="735" y="3833"/>
                      <a:pt x="872" y="3837"/>
                      <a:pt x="1000" y="3850"/>
                    </a:cubicBezTo>
                    <a:cubicBezTo>
                      <a:pt x="1128" y="3863"/>
                      <a:pt x="1265" y="3886"/>
                      <a:pt x="1383" y="3916"/>
                    </a:cubicBezTo>
                    <a:cubicBezTo>
                      <a:pt x="1501" y="3946"/>
                      <a:pt x="1617" y="3986"/>
                      <a:pt x="1707" y="4030"/>
                    </a:cubicBezTo>
                    <a:cubicBezTo>
                      <a:pt x="1797" y="4074"/>
                      <a:pt x="1875" y="4127"/>
                      <a:pt x="1924" y="4180"/>
                    </a:cubicBezTo>
                    <a:cubicBezTo>
                      <a:pt x="1973" y="4233"/>
                      <a:pt x="2000" y="4293"/>
                      <a:pt x="2000" y="4350"/>
                    </a:cubicBezTo>
                    <a:cubicBezTo>
                      <a:pt x="2000" y="4407"/>
                      <a:pt x="1973" y="4467"/>
                      <a:pt x="1924" y="4520"/>
                    </a:cubicBezTo>
                    <a:cubicBezTo>
                      <a:pt x="1875" y="4573"/>
                      <a:pt x="1797" y="4626"/>
                      <a:pt x="1707" y="4670"/>
                    </a:cubicBezTo>
                    <a:cubicBezTo>
                      <a:pt x="1617" y="4714"/>
                      <a:pt x="1501" y="4754"/>
                      <a:pt x="1383" y="4784"/>
                    </a:cubicBezTo>
                    <a:cubicBezTo>
                      <a:pt x="1265" y="4814"/>
                      <a:pt x="1128" y="4837"/>
                      <a:pt x="1000" y="4850"/>
                    </a:cubicBezTo>
                    <a:cubicBezTo>
                      <a:pt x="872" y="4863"/>
                      <a:pt x="744" y="4863"/>
                      <a:pt x="617" y="486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Line 52"/>
            <p:cNvSpPr>
              <a:spLocks noChangeShapeType="1"/>
            </p:cNvSpPr>
            <p:nvPr/>
          </p:nvSpPr>
          <p:spPr bwMode="auto">
            <a:xfrm>
              <a:off x="4944" y="3552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>
              <a:off x="3120" y="3540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54"/>
            <p:cNvSpPr txBox="1">
              <a:spLocks noChangeArrowheads="1"/>
            </p:cNvSpPr>
            <p:nvPr/>
          </p:nvSpPr>
          <p:spPr bwMode="auto">
            <a:xfrm>
              <a:off x="3936" y="3201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83512" y="4333976"/>
            <a:ext cx="1018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ộ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cảm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Action Button: Forward or Next 3">
            <a:hlinkClick r:id="rId10" action="ppaction://hlinksldjump" highlightClick="1"/>
          </p:cNvPr>
          <p:cNvSpPr/>
          <p:nvPr/>
        </p:nvSpPr>
        <p:spPr>
          <a:xfrm>
            <a:off x="11300346" y="5767701"/>
            <a:ext cx="409433" cy="461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09006" y="0"/>
            <a:ext cx="2164119" cy="460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5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57" y="486770"/>
            <a:ext cx="5232778" cy="741529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Hiện tượng tự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586" y="1589964"/>
            <a:ext cx="11444784" cy="866633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alt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9157" y="1128299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1. Định nghĩa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2831" y="2954135"/>
            <a:ext cx="5003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2.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về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tượng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tự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cảm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" name="BC8DA1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8950" y="582472"/>
            <a:ext cx="9648967" cy="6124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35131" y="0"/>
            <a:ext cx="2299062" cy="355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8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69634" grpId="0"/>
      <p:bldP spid="69635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286000" y="1219200"/>
            <a:ext cx="2895600" cy="2438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tebulb"/>
          <p:cNvSpPr>
            <a:spLocks noEditPoints="1" noChangeArrowheads="1"/>
          </p:cNvSpPr>
          <p:nvPr/>
        </p:nvSpPr>
        <p:spPr bwMode="auto">
          <a:xfrm>
            <a:off x="2895601" y="1371601"/>
            <a:ext cx="460375" cy="5318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33333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429000" y="32004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733800" y="32004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4134" name="Group 38"/>
          <p:cNvGrpSpPr>
            <a:grpSpLocks/>
          </p:cNvGrpSpPr>
          <p:nvPr/>
        </p:nvGrpSpPr>
        <p:grpSpPr bwMode="auto">
          <a:xfrm>
            <a:off x="2514600" y="1781176"/>
            <a:ext cx="2438400" cy="1495425"/>
            <a:chOff x="384" y="1122"/>
            <a:chExt cx="1536" cy="942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384" y="1200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768" y="1968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200" y="196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384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920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152" y="187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200" y="1920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624" y="1122"/>
              <a:ext cx="274" cy="144"/>
            </a:xfrm>
            <a:prstGeom prst="can">
              <a:avLst>
                <a:gd name="adj" fmla="val 18588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672" y="124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Đ</a:t>
              </a: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960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1200" y="177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384" y="196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2878138" y="2835275"/>
            <a:ext cx="304800" cy="152400"/>
            <a:chOff x="624" y="1776"/>
            <a:chExt cx="192" cy="96"/>
          </a:xfrm>
        </p:grpSpPr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H="1" flipV="1">
              <a:off x="624" y="1872"/>
              <a:ext cx="19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flipH="1" flipV="1">
              <a:off x="720" y="1776"/>
              <a:ext cx="0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2895600" y="3124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4131" name="AutoShape 35">
            <a:hlinkClick r:id="" action="ppaction://noaction" highlightClick="1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5486400" y="1828800"/>
            <a:ext cx="1143000" cy="533400"/>
          </a:xfrm>
          <a:prstGeom prst="actionButtonBeginning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MỞ K</a:t>
            </a:r>
          </a:p>
        </p:txBody>
      </p:sp>
      <p:sp>
        <p:nvSpPr>
          <p:cNvPr id="4135" name="AutoShape 39">
            <a:hlinkClick r:id="" action="ppaction://noaction" highlightClick="1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5486400" y="2514600"/>
            <a:ext cx="1143000" cy="533400"/>
          </a:xfrm>
          <a:prstGeom prst="actionButtonForwardNex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ĐÓNG K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6934200" y="1219200"/>
            <a:ext cx="2895600" cy="2438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tebulb"/>
          <p:cNvSpPr>
            <a:spLocks noEditPoints="1" noChangeArrowheads="1"/>
          </p:cNvSpPr>
          <p:nvPr/>
        </p:nvSpPr>
        <p:spPr bwMode="auto">
          <a:xfrm>
            <a:off x="7543801" y="1371601"/>
            <a:ext cx="460375" cy="5318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33333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8077200" y="32004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8382000" y="32004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4140" name="Group 44"/>
          <p:cNvGrpSpPr>
            <a:grpSpLocks/>
          </p:cNvGrpSpPr>
          <p:nvPr/>
        </p:nvGrpSpPr>
        <p:grpSpPr bwMode="auto">
          <a:xfrm>
            <a:off x="7162800" y="1781176"/>
            <a:ext cx="2438400" cy="1495425"/>
            <a:chOff x="384" y="1122"/>
            <a:chExt cx="1536" cy="942"/>
          </a:xfrm>
        </p:grpSpPr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>
              <a:off x="384" y="1200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>
              <a:off x="768" y="1968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1200" y="196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384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>
              <a:off x="1920" y="120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1152" y="187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>
              <a:off x="1200" y="1920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AutoShape 52"/>
            <p:cNvSpPr>
              <a:spLocks noChangeArrowheads="1"/>
            </p:cNvSpPr>
            <p:nvPr/>
          </p:nvSpPr>
          <p:spPr bwMode="auto">
            <a:xfrm>
              <a:off x="624" y="1122"/>
              <a:ext cx="274" cy="144"/>
            </a:xfrm>
            <a:prstGeom prst="can">
              <a:avLst>
                <a:gd name="adj" fmla="val 18588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672" y="124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Đ</a:t>
              </a:r>
            </a:p>
          </p:txBody>
        </p:sp>
        <p:sp>
          <p:nvSpPr>
            <p:cNvPr id="4150" name="Text Box 54"/>
            <p:cNvSpPr txBox="1">
              <a:spLocks noChangeArrowheads="1"/>
            </p:cNvSpPr>
            <p:nvPr/>
          </p:nvSpPr>
          <p:spPr bwMode="auto">
            <a:xfrm>
              <a:off x="960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4151" name="Text Box 55"/>
            <p:cNvSpPr txBox="1">
              <a:spLocks noChangeArrowheads="1"/>
            </p:cNvSpPr>
            <p:nvPr/>
          </p:nvSpPr>
          <p:spPr bwMode="auto">
            <a:xfrm>
              <a:off x="1200" y="177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384" y="1968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53" name="Group 57"/>
          <p:cNvGrpSpPr>
            <a:grpSpLocks/>
          </p:cNvGrpSpPr>
          <p:nvPr/>
        </p:nvGrpSpPr>
        <p:grpSpPr bwMode="auto">
          <a:xfrm>
            <a:off x="7534275" y="2846388"/>
            <a:ext cx="304800" cy="152400"/>
            <a:chOff x="624" y="1776"/>
            <a:chExt cx="192" cy="96"/>
          </a:xfrm>
        </p:grpSpPr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 flipH="1" flipV="1">
              <a:off x="624" y="1872"/>
              <a:ext cx="19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 flipH="1" flipV="1">
              <a:off x="720" y="1776"/>
              <a:ext cx="0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7543800" y="3124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</a:p>
        </p:txBody>
      </p:sp>
      <p:grpSp>
        <p:nvGrpSpPr>
          <p:cNvPr id="4213" name="Group 117"/>
          <p:cNvGrpSpPr>
            <a:grpSpLocks/>
          </p:cNvGrpSpPr>
          <p:nvPr/>
        </p:nvGrpSpPr>
        <p:grpSpPr bwMode="auto">
          <a:xfrm>
            <a:off x="8305800" y="1752601"/>
            <a:ext cx="990600" cy="671513"/>
            <a:chOff x="2832" y="3216"/>
            <a:chExt cx="624" cy="423"/>
          </a:xfrm>
        </p:grpSpPr>
        <p:pic>
          <p:nvPicPr>
            <p:cNvPr id="4182" name="Picture 8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216"/>
              <a:ext cx="624" cy="19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12" name="Group 116"/>
            <p:cNvGrpSpPr>
              <a:grpSpLocks/>
            </p:cNvGrpSpPr>
            <p:nvPr/>
          </p:nvGrpSpPr>
          <p:grpSpPr bwMode="auto">
            <a:xfrm>
              <a:off x="2841" y="3244"/>
              <a:ext cx="602" cy="130"/>
              <a:chOff x="2841" y="3236"/>
              <a:chExt cx="602" cy="156"/>
            </a:xfrm>
          </p:grpSpPr>
          <p:sp>
            <p:nvSpPr>
              <p:cNvPr id="4185" name="AutoShape 89"/>
              <p:cNvSpPr>
                <a:spLocks noChangeArrowheads="1"/>
              </p:cNvSpPr>
              <p:nvPr/>
            </p:nvSpPr>
            <p:spPr bwMode="auto">
              <a:xfrm rot="183395">
                <a:off x="2872" y="3239"/>
                <a:ext cx="29" cy="15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AutoShape 90"/>
              <p:cNvSpPr>
                <a:spLocks noChangeArrowheads="1"/>
              </p:cNvSpPr>
              <p:nvPr/>
            </p:nvSpPr>
            <p:spPr bwMode="auto">
              <a:xfrm rot="232739">
                <a:off x="2901" y="3241"/>
                <a:ext cx="31" cy="14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AutoShape 91"/>
              <p:cNvSpPr>
                <a:spLocks noChangeArrowheads="1"/>
              </p:cNvSpPr>
              <p:nvPr/>
            </p:nvSpPr>
            <p:spPr bwMode="auto">
              <a:xfrm rot="183395">
                <a:off x="2932" y="3240"/>
                <a:ext cx="30" cy="148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AutoShape 92"/>
              <p:cNvSpPr>
                <a:spLocks noChangeArrowheads="1"/>
              </p:cNvSpPr>
              <p:nvPr/>
            </p:nvSpPr>
            <p:spPr bwMode="auto">
              <a:xfrm rot="183395">
                <a:off x="2841" y="3239"/>
                <a:ext cx="30" cy="15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AutoShape 93"/>
              <p:cNvSpPr>
                <a:spLocks noChangeArrowheads="1"/>
              </p:cNvSpPr>
              <p:nvPr/>
            </p:nvSpPr>
            <p:spPr bwMode="auto">
              <a:xfrm rot="183395">
                <a:off x="2962" y="3240"/>
                <a:ext cx="30" cy="14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AutoShape 94"/>
              <p:cNvSpPr>
                <a:spLocks noChangeArrowheads="1"/>
              </p:cNvSpPr>
              <p:nvPr/>
            </p:nvSpPr>
            <p:spPr bwMode="auto">
              <a:xfrm rot="183395">
                <a:off x="2993" y="3240"/>
                <a:ext cx="30" cy="147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AutoShape 95"/>
              <p:cNvSpPr>
                <a:spLocks noChangeArrowheads="1"/>
              </p:cNvSpPr>
              <p:nvPr/>
            </p:nvSpPr>
            <p:spPr bwMode="auto">
              <a:xfrm rot="267234">
                <a:off x="3023" y="3240"/>
                <a:ext cx="30" cy="147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AutoShape 96"/>
              <p:cNvSpPr>
                <a:spLocks noChangeArrowheads="1"/>
              </p:cNvSpPr>
              <p:nvPr/>
            </p:nvSpPr>
            <p:spPr bwMode="auto">
              <a:xfrm rot="183395">
                <a:off x="3054" y="3240"/>
                <a:ext cx="30" cy="145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AutoShape 97"/>
              <p:cNvSpPr>
                <a:spLocks noChangeArrowheads="1"/>
              </p:cNvSpPr>
              <p:nvPr/>
            </p:nvSpPr>
            <p:spPr bwMode="auto">
              <a:xfrm rot="183395">
                <a:off x="3086" y="3241"/>
                <a:ext cx="29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AutoShape 98"/>
              <p:cNvSpPr>
                <a:spLocks noChangeArrowheads="1"/>
              </p:cNvSpPr>
              <p:nvPr/>
            </p:nvSpPr>
            <p:spPr bwMode="auto">
              <a:xfrm rot="183395">
                <a:off x="3236" y="3236"/>
                <a:ext cx="30" cy="142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AutoShape 99"/>
              <p:cNvSpPr>
                <a:spLocks noChangeArrowheads="1"/>
              </p:cNvSpPr>
              <p:nvPr/>
            </p:nvSpPr>
            <p:spPr bwMode="auto">
              <a:xfrm rot="183395">
                <a:off x="3206" y="3238"/>
                <a:ext cx="30" cy="142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AutoShape 100"/>
              <p:cNvSpPr>
                <a:spLocks noChangeArrowheads="1"/>
              </p:cNvSpPr>
              <p:nvPr/>
            </p:nvSpPr>
            <p:spPr bwMode="auto">
              <a:xfrm rot="183395">
                <a:off x="3176" y="3240"/>
                <a:ext cx="29" cy="141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AutoShape 101"/>
              <p:cNvSpPr>
                <a:spLocks noChangeArrowheads="1"/>
              </p:cNvSpPr>
              <p:nvPr/>
            </p:nvSpPr>
            <p:spPr bwMode="auto">
              <a:xfrm rot="183395">
                <a:off x="3146" y="3240"/>
                <a:ext cx="30" cy="141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AutoShape 102"/>
              <p:cNvSpPr>
                <a:spLocks noChangeArrowheads="1"/>
              </p:cNvSpPr>
              <p:nvPr/>
            </p:nvSpPr>
            <p:spPr bwMode="auto">
              <a:xfrm rot="183395">
                <a:off x="3115" y="3241"/>
                <a:ext cx="30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" name="AutoShape 103"/>
              <p:cNvSpPr>
                <a:spLocks noChangeArrowheads="1"/>
              </p:cNvSpPr>
              <p:nvPr/>
            </p:nvSpPr>
            <p:spPr bwMode="auto">
              <a:xfrm rot="183395">
                <a:off x="3268" y="3238"/>
                <a:ext cx="30" cy="143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" name="AutoShape 104"/>
              <p:cNvSpPr>
                <a:spLocks noChangeArrowheads="1"/>
              </p:cNvSpPr>
              <p:nvPr/>
            </p:nvSpPr>
            <p:spPr bwMode="auto">
              <a:xfrm rot="183395">
                <a:off x="3327" y="3240"/>
                <a:ext cx="30" cy="139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1" name="AutoShape 105"/>
              <p:cNvSpPr>
                <a:spLocks noChangeArrowheads="1"/>
              </p:cNvSpPr>
              <p:nvPr/>
            </p:nvSpPr>
            <p:spPr bwMode="auto">
              <a:xfrm rot="183395">
                <a:off x="3358" y="3241"/>
                <a:ext cx="29" cy="140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" name="AutoShape 106"/>
              <p:cNvSpPr>
                <a:spLocks noChangeArrowheads="1"/>
              </p:cNvSpPr>
              <p:nvPr/>
            </p:nvSpPr>
            <p:spPr bwMode="auto">
              <a:xfrm rot="183395">
                <a:off x="3387" y="3242"/>
                <a:ext cx="30" cy="136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3" name="AutoShape 107"/>
              <p:cNvSpPr>
                <a:spLocks noChangeArrowheads="1"/>
              </p:cNvSpPr>
              <p:nvPr/>
            </p:nvSpPr>
            <p:spPr bwMode="auto">
              <a:xfrm rot="183395">
                <a:off x="3298" y="3237"/>
                <a:ext cx="30" cy="144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4" name="AutoShape 108"/>
              <p:cNvSpPr>
                <a:spLocks noChangeArrowheads="1"/>
              </p:cNvSpPr>
              <p:nvPr/>
            </p:nvSpPr>
            <p:spPr bwMode="auto">
              <a:xfrm rot="183395">
                <a:off x="3416" y="3243"/>
                <a:ext cx="27" cy="136"/>
              </a:xfrm>
              <a:prstGeom prst="flowChartOnlineStorag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7" name="Text Box 111"/>
            <p:cNvSpPr txBox="1">
              <a:spLocks noChangeArrowheads="1"/>
            </p:cNvSpPr>
            <p:nvPr/>
          </p:nvSpPr>
          <p:spPr bwMode="auto">
            <a:xfrm>
              <a:off x="2976" y="340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32004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77724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Hình 2</a:t>
            </a:r>
          </a:p>
        </p:txBody>
      </p:sp>
      <p:sp>
        <p:nvSpPr>
          <p:cNvPr id="4216" name="Text Box 120"/>
          <p:cNvSpPr txBox="1">
            <a:spLocks noChangeArrowheads="1"/>
          </p:cNvSpPr>
          <p:nvPr/>
        </p:nvSpPr>
        <p:spPr bwMode="auto">
          <a:xfrm>
            <a:off x="1905000" y="4191001"/>
            <a:ext cx="8458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sự sáng của đèn Đ ở hai hình khi đóng, mở khoá K?</a:t>
            </a:r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2209800" y="3733801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đóng khoá K, đèn Đ ở hình 1 sáng ngay, đèn Đ ở hình 2 dần dần sáng lên.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2071048" y="4694239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mở khoá K, đèn Đ ở hình 1 tắt ngay, đèn Đ ở hình 2 sáng loé lên rồi tắt dần.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2438400" y="5181601"/>
            <a:ext cx="70866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sao có sự khác nhau này giữa hai mạch điện ở hình 1 và 2 ?</a:t>
            </a:r>
          </a:p>
        </p:txBody>
      </p:sp>
      <p:sp>
        <p:nvSpPr>
          <p:cNvPr id="2" name="Rectangle 1"/>
          <p:cNvSpPr/>
          <p:nvPr/>
        </p:nvSpPr>
        <p:spPr>
          <a:xfrm>
            <a:off x="-209006" y="0"/>
            <a:ext cx="2280054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8248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66667E-6 0.0212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animClr clrSpc="rgb" dir="cw">
                                      <p:cBhvr>
                                        <p:cTn id="37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1.66667E-6 0.0212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45" dur="5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129 L 1.66667E-6 0.00115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2129 L 1.66667E-6 0.00115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 tmFilter="0, 0; .2, .5; .8, .5; 1, 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" autoRev="1" fill="hold"/>
                                        <p:tgtEl>
                                          <p:spTgt spid="4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4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4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4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1"/>
                  </p:tgtEl>
                </p:cond>
              </p:nextCondLst>
            </p:seq>
          </p:childTnLst>
        </p:cTn>
      </p:par>
    </p:tnLst>
    <p:bldLst>
      <p:bldP spid="4216" grpId="0" animBg="1"/>
      <p:bldP spid="4216" grpId="1" animBg="1"/>
      <p:bldP spid="4217" grpId="0"/>
      <p:bldP spid="4219" grpId="0"/>
      <p:bldP spid="4220" grpId="0" animBg="1"/>
      <p:bldP spid="4220" grpId="1" animBg="1"/>
    </p:bldLst>
  </p:timing>
</p:sld>
</file>

<file path=ppt/theme/theme1.xml><?xml version="1.0" encoding="utf-8"?>
<a:theme xmlns:a="http://schemas.openxmlformats.org/drawingml/2006/main" name="Mr Du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 Dung" id="{B0418133-9E09-4A90-9B03-934101BCB47D}" vid="{A6F62CC5-112E-4BA5-9E73-A2C715C8AE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 Dung</Template>
  <TotalTime>316</TotalTime>
  <Words>980</Words>
  <Application>Microsoft Office PowerPoint</Application>
  <PresentationFormat>Widescreen</PresentationFormat>
  <Paragraphs>141</Paragraphs>
  <Slides>16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Tempus Sans ITC</vt:lpstr>
      <vt:lpstr>Times New Roman</vt:lpstr>
      <vt:lpstr>VNI-Times</vt:lpstr>
      <vt:lpstr>Wingdings</vt:lpstr>
      <vt:lpstr>Mr Dung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Hiện tượng tự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KIEÅM TRA BAØI CUÕ</dc:title>
  <dc:creator>Ths Dũng</dc:creator>
  <cp:lastModifiedBy>Windows User</cp:lastModifiedBy>
  <cp:revision>79</cp:revision>
  <dcterms:created xsi:type="dcterms:W3CDTF">2022-02-20T01:42:28Z</dcterms:created>
  <dcterms:modified xsi:type="dcterms:W3CDTF">2022-03-01T09:07:51Z</dcterms:modified>
</cp:coreProperties>
</file>